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2"/>
  </p:notesMasterIdLst>
  <p:handoutMasterIdLst>
    <p:handoutMasterId r:id="rId93"/>
  </p:handoutMasterIdLst>
  <p:sldIdLst>
    <p:sldId id="1725" r:id="rId2"/>
    <p:sldId id="2017" r:id="rId3"/>
    <p:sldId id="1868" r:id="rId4"/>
    <p:sldId id="1912" r:id="rId5"/>
    <p:sldId id="1727" r:id="rId6"/>
    <p:sldId id="1728" r:id="rId7"/>
    <p:sldId id="1729" r:id="rId8"/>
    <p:sldId id="1730" r:id="rId9"/>
    <p:sldId id="1914" r:id="rId10"/>
    <p:sldId id="1915" r:id="rId11"/>
    <p:sldId id="1917" r:id="rId12"/>
    <p:sldId id="1922" r:id="rId13"/>
    <p:sldId id="1923" r:id="rId14"/>
    <p:sldId id="1920" r:id="rId15"/>
    <p:sldId id="1921" r:id="rId16"/>
    <p:sldId id="1924" r:id="rId17"/>
    <p:sldId id="1925" r:id="rId18"/>
    <p:sldId id="1926" r:id="rId19"/>
    <p:sldId id="1927" r:id="rId20"/>
    <p:sldId id="1928" r:id="rId21"/>
    <p:sldId id="1929" r:id="rId22"/>
    <p:sldId id="1930" r:id="rId23"/>
    <p:sldId id="1932" r:id="rId24"/>
    <p:sldId id="1933" r:id="rId25"/>
    <p:sldId id="1934" r:id="rId26"/>
    <p:sldId id="1937" r:id="rId27"/>
    <p:sldId id="1938" r:id="rId28"/>
    <p:sldId id="1939" r:id="rId29"/>
    <p:sldId id="1935" r:id="rId30"/>
    <p:sldId id="2013" r:id="rId31"/>
    <p:sldId id="1735" r:id="rId32"/>
    <p:sldId id="1940" r:id="rId33"/>
    <p:sldId id="1985" r:id="rId34"/>
    <p:sldId id="1986" r:id="rId35"/>
    <p:sldId id="1946" r:id="rId36"/>
    <p:sldId id="1947" r:id="rId37"/>
    <p:sldId id="1948" r:id="rId38"/>
    <p:sldId id="1949" r:id="rId39"/>
    <p:sldId id="1950" r:id="rId40"/>
    <p:sldId id="1952" r:id="rId41"/>
    <p:sldId id="2014" r:id="rId42"/>
    <p:sldId id="2015" r:id="rId43"/>
    <p:sldId id="1953" r:id="rId44"/>
    <p:sldId id="2016" r:id="rId45"/>
    <p:sldId id="1954" r:id="rId46"/>
    <p:sldId id="1955" r:id="rId47"/>
    <p:sldId id="1956" r:id="rId48"/>
    <p:sldId id="1958" r:id="rId49"/>
    <p:sldId id="1959" r:id="rId50"/>
    <p:sldId id="1960" r:id="rId51"/>
    <p:sldId id="1961" r:id="rId52"/>
    <p:sldId id="1963" r:id="rId53"/>
    <p:sldId id="1964" r:id="rId54"/>
    <p:sldId id="1991" r:id="rId55"/>
    <p:sldId id="1992" r:id="rId56"/>
    <p:sldId id="1966" r:id="rId57"/>
    <p:sldId id="1993" r:id="rId58"/>
    <p:sldId id="1994" r:id="rId59"/>
    <p:sldId id="1996" r:id="rId60"/>
    <p:sldId id="1969" r:id="rId61"/>
    <p:sldId id="1970" r:id="rId62"/>
    <p:sldId id="1971" r:id="rId63"/>
    <p:sldId id="1972" r:id="rId64"/>
    <p:sldId id="1973" r:id="rId65"/>
    <p:sldId id="1974" r:id="rId66"/>
    <p:sldId id="1975" r:id="rId67"/>
    <p:sldId id="1999" r:id="rId68"/>
    <p:sldId id="2000" r:id="rId69"/>
    <p:sldId id="2001" r:id="rId70"/>
    <p:sldId id="2002" r:id="rId71"/>
    <p:sldId id="2003" r:id="rId72"/>
    <p:sldId id="2010" r:id="rId73"/>
    <p:sldId id="2004" r:id="rId74"/>
    <p:sldId id="2005" r:id="rId75"/>
    <p:sldId id="2006" r:id="rId76"/>
    <p:sldId id="2007" r:id="rId77"/>
    <p:sldId id="2008" r:id="rId78"/>
    <p:sldId id="2009" r:id="rId79"/>
    <p:sldId id="1997" r:id="rId80"/>
    <p:sldId id="1867" r:id="rId81"/>
    <p:sldId id="2011" r:id="rId82"/>
    <p:sldId id="2012" r:id="rId83"/>
    <p:sldId id="1998" r:id="rId84"/>
    <p:sldId id="1861" r:id="rId85"/>
    <p:sldId id="1848" r:id="rId86"/>
    <p:sldId id="1849" r:id="rId87"/>
    <p:sldId id="1850" r:id="rId88"/>
    <p:sldId id="1853" r:id="rId89"/>
    <p:sldId id="1854" r:id="rId90"/>
    <p:sldId id="1855" r:id="rId91"/>
  </p:sldIdLst>
  <p:sldSz cx="9144000" cy="6858000" type="screen4x3"/>
  <p:notesSz cx="6991350" cy="9282113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FFA7"/>
    <a:srgbClr val="FF9900"/>
    <a:srgbClr val="33CCFF"/>
    <a:srgbClr val="BAFFAC"/>
    <a:srgbClr val="8DFBEC"/>
    <a:srgbClr val="FFA55D"/>
    <a:srgbClr val="7AFF44"/>
    <a:srgbClr val="F4C07D"/>
    <a:srgbClr val="4E4E4E"/>
    <a:srgbClr val="2E9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9824" autoAdjust="0"/>
  </p:normalViewPr>
  <p:slideViewPr>
    <p:cSldViewPr snapToGrid="0">
      <p:cViewPr>
        <p:scale>
          <a:sx n="75" d="100"/>
          <a:sy n="75" d="100"/>
        </p:scale>
        <p:origin x="-10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538" y="-84"/>
      </p:cViewPr>
      <p:guideLst>
        <p:guide orient="horz" pos="2923"/>
        <p:guide pos="220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ctr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ctr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4D328B2F-E4A9-4B42-9114-8FE517F38C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08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262AFDE-5065-4356-9A1D-319F9FBCF6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73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5F821-53FB-4708-9C2C-8B377EA7641E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4A4FE-C508-445A-BEEA-5241DB609F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87A4A-469E-41B4-A4BB-20E7ADC1FB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0D3AB-AD66-458A-851D-A518A4FC23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62DA2-7D97-4C00-81E8-7464816732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90451-B3EB-4D27-9BF6-B2ED89E438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5E721-646B-43FE-9C59-B1DD65377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7DEF5-A307-4F25-8C66-A6D5B0584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EE0C2-57FB-4ADE-AB30-1194CE51D7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EC7BB-7051-4029-9E77-635DAEA5F5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51084-5C69-499E-A268-F024F61147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AEBF2-5F63-4212-9814-96C2174E3A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2C1C9-E007-43BE-85CB-100AF574EE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92685-606E-40D3-AC53-BA20005A57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22931-C89A-41AC-84F8-145AE746D5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latin typeface="Helvetica"/>
                <a:cs typeface="Helvetica"/>
              </a:defRPr>
            </a:lvl1pPr>
          </a:lstStyle>
          <a:p>
            <a:pPr>
              <a:defRPr/>
            </a:pPr>
            <a:fld id="{9FF9E353-2231-45A2-B736-4E2E121B5CA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Helvetica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Marlett" pitchFamily="2" charset="2"/>
        <a:buChar char="g"/>
        <a:defRPr sz="24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5000"/>
        <a:buFont typeface="Marlett" pitchFamily="2" charset="2"/>
        <a:buChar char="i"/>
        <a:defRPr sz="2000">
          <a:solidFill>
            <a:schemeClr val="tx1"/>
          </a:solidFill>
          <a:latin typeface="Helvetica"/>
          <a:cs typeface="Helvetic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75000"/>
        <a:buChar char="•"/>
        <a:defRPr sz="2000">
          <a:solidFill>
            <a:schemeClr val="tx1"/>
          </a:solidFill>
          <a:latin typeface="Helvetica"/>
          <a:cs typeface="Helvetic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Helvetica"/>
          <a:cs typeface="Helvetic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Helvetica"/>
          <a:cs typeface="Helvetic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5.png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3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15.png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15.png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7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15.png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0.bin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4.wmf"/><Relationship Id="rId4" Type="http://schemas.openxmlformats.org/officeDocument/2006/relationships/image" Target="../media/image23.e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23.emf"/><Relationship Id="rId9" Type="http://schemas.openxmlformats.org/officeDocument/2006/relationships/oleObject" Target="../embeddings/oleObject29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10" Type="http://schemas.openxmlformats.org/officeDocument/2006/relationships/oleObject" Target="../embeddings/oleObject36.bin"/><Relationship Id="rId4" Type="http://schemas.openxmlformats.org/officeDocument/2006/relationships/image" Target="../media/image23.emf"/><Relationship Id="rId9" Type="http://schemas.openxmlformats.org/officeDocument/2006/relationships/oleObject" Target="../embeddings/oleObject35.bin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0.wmf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142923-5D41-4DBB-8108-AE8C0936BE73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55282"/>
            <a:ext cx="7772400" cy="14700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Distributed Resilient Consensus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err="1" smtClean="0">
                <a:solidFill>
                  <a:schemeClr val="tx1"/>
                </a:solidFill>
              </a:rPr>
              <a:t>Nitin</a:t>
            </a:r>
            <a:r>
              <a:rPr lang="en-US" sz="2400" dirty="0" smtClean="0">
                <a:solidFill>
                  <a:schemeClr val="tx1"/>
                </a:solidFill>
              </a:rPr>
              <a:t> Vaidya</a:t>
            </a:r>
            <a:r>
              <a:rPr lang="en-US" sz="2400" dirty="0" smtClean="0">
                <a:solidFill>
                  <a:srgbClr val="008000"/>
                </a:solidFill>
              </a:rPr>
              <a:t/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993300"/>
                </a:solidFill>
              </a:rPr>
              <a:t>University of Illinois at Urbana-Champaign</a:t>
            </a:r>
            <a:br>
              <a:rPr lang="en-US" sz="2400" dirty="0" smtClean="0">
                <a:solidFill>
                  <a:srgbClr val="993300"/>
                </a:solidFill>
              </a:rPr>
            </a:br>
            <a:r>
              <a:rPr lang="en-US" sz="2400" dirty="0" smtClean="0">
                <a:solidFill>
                  <a:srgbClr val="993300"/>
                </a:solidFill>
              </a:rPr>
              <a:t/>
            </a:r>
            <a:br>
              <a:rPr lang="en-US" sz="2400" dirty="0" smtClean="0">
                <a:solidFill>
                  <a:srgbClr val="993300"/>
                </a:solidFill>
              </a:rPr>
            </a:br>
            <a:r>
              <a:rPr lang="en-US" sz="2400" dirty="0" smtClean="0">
                <a:solidFill>
                  <a:srgbClr val="993300"/>
                </a:solidFill>
              </a:rPr>
              <a:t/>
            </a:r>
            <a:br>
              <a:rPr lang="en-US" sz="2400" dirty="0" smtClean="0">
                <a:solidFill>
                  <a:srgbClr val="993300"/>
                </a:solidFill>
              </a:rPr>
            </a:br>
            <a:endParaRPr lang="en-US" sz="2000" dirty="0" smtClean="0">
              <a:solidFill>
                <a:schemeClr val="bg2"/>
              </a:solidFill>
            </a:endParaRPr>
          </a:p>
        </p:txBody>
      </p:sp>
      <p:pic>
        <p:nvPicPr>
          <p:cNvPr id="3379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1713" y="38100"/>
            <a:ext cx="476250" cy="619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76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Faces of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</a:t>
            </a:r>
            <a:endParaRPr lang="en-US" dirty="0"/>
          </a:p>
          <a:p>
            <a:r>
              <a:rPr lang="en-US" dirty="0" smtClean="0"/>
              <a:t> Which cuisine for dinner tonight?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760" y="4458857"/>
            <a:ext cx="417951" cy="417951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760" y="3375844"/>
            <a:ext cx="417951" cy="417951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347" y="5477120"/>
            <a:ext cx="417951" cy="4179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104498" y="3353986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Korean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1667" y="5489915"/>
            <a:ext cx="784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Thai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569" y="4401323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Chinese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32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 Requires Communication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760" y="4433457"/>
            <a:ext cx="417951" cy="417951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760" y="3375844"/>
            <a:ext cx="417951" cy="417951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347" y="5477120"/>
            <a:ext cx="417951" cy="4179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14" name="TextBox 13"/>
          <p:cNvSpPr txBox="1"/>
          <p:nvPr/>
        </p:nvSpPr>
        <p:spPr>
          <a:xfrm>
            <a:off x="104498" y="3353986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Korean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1667" y="5489915"/>
            <a:ext cx="784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Thai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69" y="4401323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Chinese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460" y="4446098"/>
            <a:ext cx="417951" cy="417951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460" y="3388485"/>
            <a:ext cx="417951" cy="417951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047" y="5489761"/>
            <a:ext cx="417951" cy="4179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Exchange preferences with each 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4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 Requires Communication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760" y="4433457"/>
            <a:ext cx="417951" cy="417951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760" y="3375844"/>
            <a:ext cx="417951" cy="417951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347" y="5477120"/>
            <a:ext cx="417951" cy="4179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14" name="TextBox 13"/>
          <p:cNvSpPr txBox="1"/>
          <p:nvPr/>
        </p:nvSpPr>
        <p:spPr>
          <a:xfrm>
            <a:off x="104498" y="3353986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Korean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1667" y="5489915"/>
            <a:ext cx="784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Thai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69" y="4401323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Chinese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460" y="4446098"/>
            <a:ext cx="417951" cy="417951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460" y="3388485"/>
            <a:ext cx="417951" cy="417951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047" y="5489761"/>
            <a:ext cx="417951" cy="4179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17" name="TextBox 16"/>
          <p:cNvSpPr txBox="1"/>
          <p:nvPr/>
        </p:nvSpPr>
        <p:spPr>
          <a:xfrm>
            <a:off x="3759046" y="338848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CKT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55262" y="548734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CKT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7465" y="444368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CKT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Exchange preferences with each other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2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 Requires Communication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760" y="4433457"/>
            <a:ext cx="417951" cy="417951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760" y="3375844"/>
            <a:ext cx="417951" cy="417951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347" y="5477120"/>
            <a:ext cx="417951" cy="4179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14" name="TextBox 13"/>
          <p:cNvSpPr txBox="1"/>
          <p:nvPr/>
        </p:nvSpPr>
        <p:spPr>
          <a:xfrm>
            <a:off x="104498" y="3353986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Korean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1667" y="5489915"/>
            <a:ext cx="784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Thai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69" y="4401323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Chinese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460" y="4446098"/>
            <a:ext cx="417951" cy="417951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460" y="3388485"/>
            <a:ext cx="417951" cy="417951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047" y="5489761"/>
            <a:ext cx="417951" cy="4179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17" name="TextBox 16"/>
          <p:cNvSpPr txBox="1"/>
          <p:nvPr/>
        </p:nvSpPr>
        <p:spPr>
          <a:xfrm>
            <a:off x="3708212" y="3388485"/>
            <a:ext cx="1515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CKT 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Wingdings" pitchFamily="2" charset="2"/>
              </a:rPr>
              <a:t> C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Exchange preferences with each other</a:t>
            </a:r>
          </a:p>
          <a:p>
            <a:r>
              <a:rPr lang="en-US" dirty="0" smtClean="0"/>
              <a:t>Choose “smallest” proposal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708212" y="5467903"/>
            <a:ext cx="1515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CKT 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Wingdings" pitchFamily="2" charset="2"/>
              </a:rPr>
              <a:t> C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08212" y="4389743"/>
            <a:ext cx="1515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CKT 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Wingdings" pitchFamily="2" charset="2"/>
              </a:rPr>
              <a:t> C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58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Most environments are not benign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Faults</a:t>
            </a:r>
          </a:p>
          <a:p>
            <a:endParaRPr lang="en-US" dirty="0"/>
          </a:p>
          <a:p>
            <a:r>
              <a:rPr lang="en-US" dirty="0" smtClean="0"/>
              <a:t>Asynchrony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381000" y="2743200"/>
            <a:ext cx="1955800" cy="749300"/>
          </a:xfrm>
          <a:prstGeom prst="ellipse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Most environments are not benign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Faults</a:t>
            </a:r>
          </a:p>
          <a:p>
            <a:endParaRPr lang="en-US" dirty="0"/>
          </a:p>
          <a:p>
            <a:r>
              <a:rPr lang="en-US" dirty="0" smtClean="0"/>
              <a:t>Asynchrony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7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Failure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760" y="4433457"/>
            <a:ext cx="417951" cy="417951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760" y="3375844"/>
            <a:ext cx="417951" cy="417951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347" y="5477120"/>
            <a:ext cx="417951" cy="4179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14" name="TextBox 13"/>
          <p:cNvSpPr txBox="1"/>
          <p:nvPr/>
        </p:nvSpPr>
        <p:spPr>
          <a:xfrm>
            <a:off x="104498" y="3353986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Korean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1667" y="5489915"/>
            <a:ext cx="784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Thai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69" y="4401323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Chinese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460" y="4446098"/>
            <a:ext cx="417951" cy="417951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460" y="3388485"/>
            <a:ext cx="417951" cy="417951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047" y="5489761"/>
            <a:ext cx="417951" cy="4179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17" name="TextBox 16"/>
          <p:cNvSpPr txBox="1"/>
          <p:nvPr/>
        </p:nvSpPr>
        <p:spPr>
          <a:xfrm>
            <a:off x="3632046" y="338848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CKT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9671" y="5487346"/>
            <a:ext cx="577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KT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422" y="1740998"/>
            <a:ext cx="417951" cy="417951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838200" y="16764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Helvetica"/>
                <a:cs typeface="Helvetic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/>
                <a:cs typeface="Helvetic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           fails without sending own preference to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246" y="1725883"/>
            <a:ext cx="417951" cy="4179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cxnSp>
        <p:nvCxnSpPr>
          <p:cNvPr id="5" name="Straight Connector 4"/>
          <p:cNvCxnSpPr/>
          <p:nvPr/>
        </p:nvCxnSpPr>
        <p:spPr bwMode="auto">
          <a:xfrm>
            <a:off x="2971800" y="4375923"/>
            <a:ext cx="711046" cy="6024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2971800" y="4375923"/>
            <a:ext cx="711046" cy="6024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1832995" y="6248400"/>
            <a:ext cx="135005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Round 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46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Failure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760" y="4433457"/>
            <a:ext cx="417951" cy="417951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760" y="3375844"/>
            <a:ext cx="417951" cy="417951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347" y="5477120"/>
            <a:ext cx="417951" cy="4179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14" name="TextBox 13"/>
          <p:cNvSpPr txBox="1"/>
          <p:nvPr/>
        </p:nvSpPr>
        <p:spPr>
          <a:xfrm>
            <a:off x="104498" y="3353986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Korean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1667" y="5489915"/>
            <a:ext cx="784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Thai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69" y="4401323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Chinese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460" y="4446098"/>
            <a:ext cx="417951" cy="417951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460" y="3388485"/>
            <a:ext cx="417951" cy="417951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047" y="5489761"/>
            <a:ext cx="417951" cy="4179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838200" y="16764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Helvetica"/>
                <a:cs typeface="Helvetic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/>
                <a:cs typeface="Helvetic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One more round of exchange among fault-free nodes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21597" y="338848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CKT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90526" y="5467903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KT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2995" y="6248400"/>
            <a:ext cx="135005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Round 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660" y="3396538"/>
            <a:ext cx="417951" cy="417951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247" y="5497814"/>
            <a:ext cx="417951" cy="4179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33" name="TextBox 32"/>
          <p:cNvSpPr txBox="1"/>
          <p:nvPr/>
        </p:nvSpPr>
        <p:spPr>
          <a:xfrm>
            <a:off x="5602797" y="339653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CKT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60317" y="5475956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CKT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2971800" y="4375923"/>
            <a:ext cx="711046" cy="6024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2971800" y="4375923"/>
            <a:ext cx="711046" cy="6024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3824797" y="6248400"/>
            <a:ext cx="135005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Round 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6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Failure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760" y="4433457"/>
            <a:ext cx="417951" cy="417951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760" y="3375844"/>
            <a:ext cx="417951" cy="417951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347" y="5477120"/>
            <a:ext cx="417951" cy="4179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14" name="TextBox 13"/>
          <p:cNvSpPr txBox="1"/>
          <p:nvPr/>
        </p:nvSpPr>
        <p:spPr>
          <a:xfrm>
            <a:off x="104498" y="3353986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Korean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1667" y="5489915"/>
            <a:ext cx="784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Thai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69" y="4401323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Chinese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460" y="4446098"/>
            <a:ext cx="417951" cy="417951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460" y="3388485"/>
            <a:ext cx="417951" cy="417951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047" y="5489761"/>
            <a:ext cx="417951" cy="4179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838200" y="16764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Helvetica"/>
                <a:cs typeface="Helvetic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/>
                <a:cs typeface="Helvetic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One more round of exchange among fault-free nodes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2995" y="6248400"/>
            <a:ext cx="135005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Round 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660" y="3396538"/>
            <a:ext cx="417951" cy="417951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247" y="5497814"/>
            <a:ext cx="417951" cy="4179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33" name="TextBox 32"/>
          <p:cNvSpPr txBox="1"/>
          <p:nvPr/>
        </p:nvSpPr>
        <p:spPr>
          <a:xfrm>
            <a:off x="5473511" y="3396538"/>
            <a:ext cx="1515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CKT 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Wingdings" pitchFamily="2" charset="2"/>
              </a:rPr>
              <a:t> C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01063" y="5433406"/>
            <a:ext cx="1600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CKT 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Wingdings" pitchFamily="2" charset="2"/>
              </a:rPr>
              <a:t> C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2971800" y="4375923"/>
            <a:ext cx="711046" cy="6024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2971800" y="4375923"/>
            <a:ext cx="711046" cy="6024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3824797" y="6248400"/>
            <a:ext cx="135005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Round 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21597" y="338848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CKT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90526" y="5467903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KT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55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Well-known result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… need f+1 rounds of communication</a:t>
            </a:r>
            <a:br>
              <a:rPr lang="en-US" dirty="0" smtClean="0"/>
            </a:br>
            <a:r>
              <a:rPr lang="en-US" dirty="0" smtClean="0"/>
              <a:t>                in the worst-case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35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5DEF-8E90-45E5-A850-DF44F643C36C}" type="slidenum">
              <a:rPr lang="en-US">
                <a:latin typeface="Helvetica" pitchFamily="34" charset="0"/>
                <a:cs typeface="Helvetica" pitchFamily="34" charset="0"/>
              </a:rPr>
              <a:pPr/>
              <a:t>2</a:t>
            </a:fld>
            <a:endParaRPr lang="en-US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61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17625" cy="3262313"/>
          </a:xfrm>
          <a:solidFill>
            <a:srgbClr val="333333"/>
          </a:solidFill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Net-X: </a:t>
            </a:r>
            <a:r>
              <a:rPr lang="en-US" sz="2000" dirty="0" smtClean="0">
                <a:solidFill>
                  <a:srgbClr val="FF9966"/>
                </a:solidFill>
                <a:latin typeface="Helvetica" pitchFamily="34" charset="0"/>
                <a:cs typeface="Helvetica" pitchFamily="34" charset="0"/>
              </a:rPr>
              <a:t>Multi-Channel Mesh</a:t>
            </a:r>
            <a:r>
              <a:rPr lang="en-US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sz="2000" dirty="0">
                <a:solidFill>
                  <a:srgbClr val="FFFF66"/>
                </a:solidFill>
                <a:latin typeface="Helvetica" pitchFamily="34" charset="0"/>
                <a:cs typeface="Helvetica" pitchFamily="34" charset="0"/>
              </a:rPr>
              <a:t>Theory to Practice</a:t>
            </a:r>
          </a:p>
        </p:txBody>
      </p:sp>
      <p:grpSp>
        <p:nvGrpSpPr>
          <p:cNvPr id="2618371" name="Group 3"/>
          <p:cNvGrpSpPr>
            <a:grpSpLocks/>
          </p:cNvGrpSpPr>
          <p:nvPr/>
        </p:nvGrpSpPr>
        <p:grpSpPr bwMode="auto">
          <a:xfrm>
            <a:off x="5364163" y="2506663"/>
            <a:ext cx="3387725" cy="4008437"/>
            <a:chOff x="3371" y="1579"/>
            <a:chExt cx="2134" cy="2525"/>
          </a:xfrm>
        </p:grpSpPr>
        <p:grpSp>
          <p:nvGrpSpPr>
            <p:cNvPr id="2618372" name="Group 4"/>
            <p:cNvGrpSpPr>
              <a:grpSpLocks/>
            </p:cNvGrpSpPr>
            <p:nvPr/>
          </p:nvGrpSpPr>
          <p:grpSpPr bwMode="auto">
            <a:xfrm>
              <a:off x="3798" y="2875"/>
              <a:ext cx="1337" cy="1229"/>
              <a:chOff x="192" y="1008"/>
              <a:chExt cx="2840" cy="3024"/>
            </a:xfrm>
          </p:grpSpPr>
          <p:sp>
            <p:nvSpPr>
              <p:cNvPr id="2618373" name="Rectangle 5"/>
              <p:cNvSpPr>
                <a:spLocks noChangeArrowheads="1"/>
              </p:cNvSpPr>
              <p:nvPr/>
            </p:nvSpPr>
            <p:spPr bwMode="auto">
              <a:xfrm>
                <a:off x="1728" y="1008"/>
                <a:ext cx="1304" cy="492"/>
              </a:xfrm>
              <a:prstGeom prst="rect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Multi-channel</a:t>
                </a: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protocol</a:t>
                </a:r>
              </a:p>
            </p:txBody>
          </p:sp>
          <p:sp>
            <p:nvSpPr>
              <p:cNvPr id="2618374" name="Rectangle 6"/>
              <p:cNvSpPr>
                <a:spLocks noChangeArrowheads="1"/>
              </p:cNvSpPr>
              <p:nvPr/>
            </p:nvSpPr>
            <p:spPr bwMode="auto">
              <a:xfrm>
                <a:off x="336" y="2928"/>
                <a:ext cx="2275" cy="384"/>
              </a:xfrm>
              <a:prstGeom prst="rect">
                <a:avLst/>
              </a:prstGeom>
              <a:solidFill>
                <a:srgbClr val="FFFF99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000" b="1">
                  <a:latin typeface="Helvetica" pitchFamily="34" charset="0"/>
                  <a:cs typeface="Helvetica" pitchFamily="34" charset="0"/>
                </a:endParaRP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>
                    <a:latin typeface="Helvetica" pitchFamily="34" charset="0"/>
                    <a:cs typeface="Helvetica" pitchFamily="34" charset="0"/>
                  </a:rPr>
                  <a:t>Channel Abstraction Module </a:t>
                </a: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0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75" name="Rectangle 7"/>
              <p:cNvSpPr>
                <a:spLocks noChangeArrowheads="1"/>
              </p:cNvSpPr>
              <p:nvPr/>
            </p:nvSpPr>
            <p:spPr bwMode="auto">
              <a:xfrm>
                <a:off x="384" y="1968"/>
                <a:ext cx="869" cy="60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IP Stack</a:t>
                </a:r>
              </a:p>
            </p:txBody>
          </p:sp>
          <p:sp>
            <p:nvSpPr>
              <p:cNvPr id="2618376" name="Rectangle 8"/>
              <p:cNvSpPr>
                <a:spLocks noChangeArrowheads="1"/>
              </p:cNvSpPr>
              <p:nvPr/>
            </p:nvSpPr>
            <p:spPr bwMode="auto">
              <a:xfrm>
                <a:off x="336" y="3600"/>
                <a:ext cx="1008" cy="432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Interface</a:t>
                </a: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>
                    <a:latin typeface="Helvetica" pitchFamily="34" charset="0"/>
                    <a:cs typeface="Helvetica" pitchFamily="34" charset="0"/>
                  </a:rPr>
                  <a:t>Device Driver</a:t>
                </a:r>
              </a:p>
            </p:txBody>
          </p:sp>
          <p:sp>
            <p:nvSpPr>
              <p:cNvPr id="2618377" name="Line 9"/>
              <p:cNvSpPr>
                <a:spLocks noChangeShapeType="1"/>
              </p:cNvSpPr>
              <p:nvPr/>
            </p:nvSpPr>
            <p:spPr bwMode="auto">
              <a:xfrm flipH="1">
                <a:off x="2400" y="1488"/>
                <a:ext cx="0" cy="1440"/>
              </a:xfrm>
              <a:prstGeom prst="line">
                <a:avLst/>
              </a:prstGeom>
              <a:noFill/>
              <a:ln w="38100">
                <a:solidFill>
                  <a:srgbClr val="7C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78" name="Line 10"/>
              <p:cNvSpPr>
                <a:spLocks noChangeShapeType="1"/>
              </p:cNvSpPr>
              <p:nvPr/>
            </p:nvSpPr>
            <p:spPr bwMode="auto">
              <a:xfrm flipH="1">
                <a:off x="720" y="3312"/>
                <a:ext cx="52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79" name="Line 11"/>
              <p:cNvSpPr>
                <a:spLocks noChangeShapeType="1"/>
              </p:cNvSpPr>
              <p:nvPr/>
            </p:nvSpPr>
            <p:spPr bwMode="auto">
              <a:xfrm>
                <a:off x="1776" y="3312"/>
                <a:ext cx="394" cy="2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80" name="Line 12"/>
              <p:cNvSpPr>
                <a:spLocks noChangeShapeType="1"/>
              </p:cNvSpPr>
              <p:nvPr/>
            </p:nvSpPr>
            <p:spPr bwMode="auto">
              <a:xfrm flipH="1">
                <a:off x="864" y="2592"/>
                <a:ext cx="0" cy="3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81" name="Rectangle 13"/>
              <p:cNvSpPr>
                <a:spLocks noChangeArrowheads="1"/>
              </p:cNvSpPr>
              <p:nvPr/>
            </p:nvSpPr>
            <p:spPr bwMode="auto">
              <a:xfrm>
                <a:off x="336" y="1008"/>
                <a:ext cx="1008" cy="51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User </a:t>
                </a: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Applications</a:t>
                </a:r>
              </a:p>
            </p:txBody>
          </p:sp>
          <p:sp>
            <p:nvSpPr>
              <p:cNvPr id="2618382" name="Line 14"/>
              <p:cNvSpPr>
                <a:spLocks noChangeShapeType="1"/>
              </p:cNvSpPr>
              <p:nvPr/>
            </p:nvSpPr>
            <p:spPr bwMode="auto">
              <a:xfrm>
                <a:off x="816" y="153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83" name="Line 15"/>
              <p:cNvSpPr>
                <a:spLocks noChangeShapeType="1"/>
              </p:cNvSpPr>
              <p:nvPr/>
            </p:nvSpPr>
            <p:spPr bwMode="auto">
              <a:xfrm>
                <a:off x="192" y="1824"/>
                <a:ext cx="28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84" name="Rectangle 16"/>
              <p:cNvSpPr>
                <a:spLocks noChangeArrowheads="1"/>
              </p:cNvSpPr>
              <p:nvPr/>
            </p:nvSpPr>
            <p:spPr bwMode="auto">
              <a:xfrm>
                <a:off x="1392" y="2352"/>
                <a:ext cx="624" cy="3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ARP</a:t>
                </a:r>
              </a:p>
            </p:txBody>
          </p:sp>
          <p:sp>
            <p:nvSpPr>
              <p:cNvPr id="2618385" name="Line 17"/>
              <p:cNvSpPr>
                <a:spLocks noChangeShapeType="1"/>
              </p:cNvSpPr>
              <p:nvPr/>
            </p:nvSpPr>
            <p:spPr bwMode="auto">
              <a:xfrm flipH="1">
                <a:off x="1728" y="2688"/>
                <a:ext cx="0" cy="2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86" name="Rectangle 18"/>
              <p:cNvSpPr>
                <a:spLocks noChangeArrowheads="1"/>
              </p:cNvSpPr>
              <p:nvPr/>
            </p:nvSpPr>
            <p:spPr bwMode="auto">
              <a:xfrm>
                <a:off x="1680" y="3600"/>
                <a:ext cx="1008" cy="432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Interface</a:t>
                </a: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>
                    <a:latin typeface="Helvetica" pitchFamily="34" charset="0"/>
                    <a:cs typeface="Helvetica" pitchFamily="34" charset="0"/>
                  </a:rPr>
                  <a:t>Device Driver</a:t>
                </a:r>
              </a:p>
            </p:txBody>
          </p:sp>
        </p:grpSp>
        <p:sp>
          <p:nvSpPr>
            <p:cNvPr id="2618387" name="Text Box 19"/>
            <p:cNvSpPr txBox="1">
              <a:spLocks noChangeArrowheads="1"/>
            </p:cNvSpPr>
            <p:nvPr/>
          </p:nvSpPr>
          <p:spPr bwMode="auto">
            <a:xfrm>
              <a:off x="3371" y="2256"/>
              <a:ext cx="1641" cy="48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20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OS improvements</a:t>
              </a:r>
            </a:p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20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Software architecture</a:t>
              </a:r>
            </a:p>
          </p:txBody>
        </p:sp>
        <p:sp>
          <p:nvSpPr>
            <p:cNvPr id="2618388" name="Freeform 20"/>
            <p:cNvSpPr>
              <a:spLocks/>
            </p:cNvSpPr>
            <p:nvPr/>
          </p:nvSpPr>
          <p:spPr bwMode="auto">
            <a:xfrm>
              <a:off x="5079" y="1579"/>
              <a:ext cx="426" cy="1043"/>
            </a:xfrm>
            <a:custGeom>
              <a:avLst/>
              <a:gdLst>
                <a:gd name="T0" fmla="*/ 308 w 664"/>
                <a:gd name="T1" fmla="*/ 0 h 904"/>
                <a:gd name="T2" fmla="*/ 651 w 664"/>
                <a:gd name="T3" fmla="*/ 334 h 904"/>
                <a:gd name="T4" fmla="*/ 384 w 664"/>
                <a:gd name="T5" fmla="*/ 810 h 904"/>
                <a:gd name="T6" fmla="*/ 0 w 664"/>
                <a:gd name="T7" fmla="*/ 901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4" h="904">
                  <a:moveTo>
                    <a:pt x="308" y="0"/>
                  </a:moveTo>
                  <a:cubicBezTo>
                    <a:pt x="473" y="99"/>
                    <a:pt x="638" y="199"/>
                    <a:pt x="651" y="334"/>
                  </a:cubicBezTo>
                  <a:cubicBezTo>
                    <a:pt x="664" y="469"/>
                    <a:pt x="492" y="716"/>
                    <a:pt x="384" y="810"/>
                  </a:cubicBezTo>
                  <a:cubicBezTo>
                    <a:pt x="276" y="904"/>
                    <a:pt x="138" y="902"/>
                    <a:pt x="0" y="901"/>
                  </a:cubicBezTo>
                </a:path>
              </a:pathLst>
            </a:custGeom>
            <a:noFill/>
            <a:ln w="38100" cap="flat" cmpd="sng">
              <a:solidFill>
                <a:srgbClr val="CC0066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2618389" name="Text Box 21"/>
          <p:cNvSpPr txBox="1">
            <a:spLocks noChangeArrowheads="1"/>
          </p:cNvSpPr>
          <p:nvPr/>
        </p:nvSpPr>
        <p:spPr bwMode="auto">
          <a:xfrm>
            <a:off x="-92075" y="31019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arlett" pitchFamily="2" charset="2"/>
              <a:buNone/>
            </a:pPr>
            <a:endParaRPr lang="en-US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2618390" name="Group 22"/>
          <p:cNvGrpSpPr>
            <a:grpSpLocks/>
          </p:cNvGrpSpPr>
          <p:nvPr/>
        </p:nvGrpSpPr>
        <p:grpSpPr bwMode="auto">
          <a:xfrm>
            <a:off x="1317625" y="55563"/>
            <a:ext cx="3603625" cy="2955925"/>
            <a:chOff x="830" y="35"/>
            <a:chExt cx="2270" cy="1862"/>
          </a:xfrm>
        </p:grpSpPr>
        <p:grpSp>
          <p:nvGrpSpPr>
            <p:cNvPr id="2618391" name="Group 23"/>
            <p:cNvGrpSpPr>
              <a:grpSpLocks/>
            </p:cNvGrpSpPr>
            <p:nvPr/>
          </p:nvGrpSpPr>
          <p:grpSpPr bwMode="auto">
            <a:xfrm>
              <a:off x="1009" y="35"/>
              <a:ext cx="1733" cy="1862"/>
              <a:chOff x="1009" y="35"/>
              <a:chExt cx="1733" cy="1862"/>
            </a:xfrm>
          </p:grpSpPr>
          <p:pic>
            <p:nvPicPr>
              <p:cNvPr id="2618392" name="Picture 24" descr="txp_fig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9" y="35"/>
                <a:ext cx="1733" cy="1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18393" name="Text Box 25"/>
              <p:cNvSpPr txBox="1">
                <a:spLocks noChangeArrowheads="1"/>
              </p:cNvSpPr>
              <p:nvPr/>
            </p:nvSpPr>
            <p:spPr bwMode="auto">
              <a:xfrm>
                <a:off x="1347" y="1417"/>
                <a:ext cx="747" cy="480"/>
              </a:xfrm>
              <a:prstGeom prst="rect">
                <a:avLst/>
              </a:prstGeom>
              <a:solidFill>
                <a:srgbClr val="CC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Marlett" pitchFamily="2" charset="2"/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Helvetica" pitchFamily="34" charset="0"/>
                    <a:cs typeface="Helvetica" pitchFamily="34" charset="0"/>
                  </a:rPr>
                  <a:t>Capacity</a:t>
                </a:r>
              </a:p>
              <a:p>
                <a:pPr algn="ctr">
                  <a:spcBef>
                    <a:spcPct val="20000"/>
                  </a:spcBef>
                  <a:buFont typeface="Marlett" pitchFamily="2" charset="2"/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Helvetica" pitchFamily="34" charset="0"/>
                    <a:cs typeface="Helvetica" pitchFamily="34" charset="0"/>
                  </a:rPr>
                  <a:t>bounds</a:t>
                </a:r>
              </a:p>
            </p:txBody>
          </p:sp>
        </p:grpSp>
        <p:sp>
          <p:nvSpPr>
            <p:cNvPr id="2618394" name="Text Box 26"/>
            <p:cNvSpPr txBox="1">
              <a:spLocks noChangeArrowheads="1"/>
            </p:cNvSpPr>
            <p:nvPr/>
          </p:nvSpPr>
          <p:spPr bwMode="auto">
            <a:xfrm>
              <a:off x="2468" y="1260"/>
              <a:ext cx="63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1600">
                  <a:latin typeface="Helvetica" pitchFamily="34" charset="0"/>
                  <a:cs typeface="Helvetica" pitchFamily="34" charset="0"/>
                </a:rPr>
                <a:t>channels</a:t>
              </a:r>
            </a:p>
          </p:txBody>
        </p:sp>
        <p:sp>
          <p:nvSpPr>
            <p:cNvPr id="2618395" name="Text Box 27"/>
            <p:cNvSpPr txBox="1">
              <a:spLocks noChangeArrowheads="1"/>
            </p:cNvSpPr>
            <p:nvPr/>
          </p:nvSpPr>
          <p:spPr bwMode="auto">
            <a:xfrm rot="-5400000">
              <a:off x="630" y="582"/>
              <a:ext cx="61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1600">
                  <a:latin typeface="Helvetica" pitchFamily="34" charset="0"/>
                  <a:cs typeface="Helvetica" pitchFamily="34" charset="0"/>
                </a:rPr>
                <a:t>capacity</a:t>
              </a:r>
            </a:p>
          </p:txBody>
        </p:sp>
      </p:grpSp>
      <p:grpSp>
        <p:nvGrpSpPr>
          <p:cNvPr id="2618396" name="Group 28"/>
          <p:cNvGrpSpPr>
            <a:grpSpLocks/>
          </p:cNvGrpSpPr>
          <p:nvPr/>
        </p:nvGrpSpPr>
        <p:grpSpPr bwMode="auto">
          <a:xfrm>
            <a:off x="0" y="2673350"/>
            <a:ext cx="5565775" cy="4189413"/>
            <a:chOff x="0" y="1684"/>
            <a:chExt cx="3506" cy="2639"/>
          </a:xfrm>
        </p:grpSpPr>
        <p:grpSp>
          <p:nvGrpSpPr>
            <p:cNvPr id="2618397" name="Group 29"/>
            <p:cNvGrpSpPr>
              <a:grpSpLocks/>
            </p:cNvGrpSpPr>
            <p:nvPr/>
          </p:nvGrpSpPr>
          <p:grpSpPr bwMode="auto">
            <a:xfrm>
              <a:off x="0" y="2315"/>
              <a:ext cx="3506" cy="2008"/>
              <a:chOff x="0" y="2315"/>
              <a:chExt cx="3506" cy="2008"/>
            </a:xfrm>
          </p:grpSpPr>
          <p:grpSp>
            <p:nvGrpSpPr>
              <p:cNvPr id="2618398" name="Group 30"/>
              <p:cNvGrpSpPr>
                <a:grpSpLocks/>
              </p:cNvGrpSpPr>
              <p:nvPr/>
            </p:nvGrpSpPr>
            <p:grpSpPr bwMode="auto">
              <a:xfrm>
                <a:off x="0" y="2315"/>
                <a:ext cx="3137" cy="1992"/>
                <a:chOff x="0" y="2315"/>
                <a:chExt cx="3137" cy="1992"/>
              </a:xfrm>
            </p:grpSpPr>
            <p:grpSp>
              <p:nvGrpSpPr>
                <p:cNvPr id="2618399" name="Group 31"/>
                <p:cNvGrpSpPr>
                  <a:grpSpLocks/>
                </p:cNvGrpSpPr>
                <p:nvPr/>
              </p:nvGrpSpPr>
              <p:grpSpPr bwMode="auto">
                <a:xfrm>
                  <a:off x="0" y="2315"/>
                  <a:ext cx="2963" cy="1984"/>
                  <a:chOff x="0" y="2315"/>
                  <a:chExt cx="2963" cy="1984"/>
                </a:xfrm>
              </p:grpSpPr>
              <p:pic>
                <p:nvPicPr>
                  <p:cNvPr id="2618400" name="Picture 32" descr="testbed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3064"/>
                    <a:ext cx="1150" cy="98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618401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1" y="2315"/>
                    <a:ext cx="645" cy="485"/>
                  </a:xfrm>
                  <a:prstGeom prst="rect">
                    <a:avLst/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857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marL="342900" indent="-342900" algn="l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algn="l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algn="l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algn="l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algn="l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spcBef>
                        <a:spcPct val="20000"/>
                      </a:spcBef>
                      <a:buFont typeface="Marlett" pitchFamily="2" charset="2"/>
                      <a:buNone/>
                    </a:pPr>
                    <a:r>
                      <a:rPr lang="en-US" sz="2000">
                        <a:solidFill>
                          <a:schemeClr val="bg1"/>
                        </a:solidFill>
                        <a:latin typeface="Helvetica" pitchFamily="34" charset="0"/>
                        <a:cs typeface="Helvetica" pitchFamily="34" charset="0"/>
                      </a:rPr>
                      <a:t>Net-X</a:t>
                    </a:r>
                  </a:p>
                  <a:p>
                    <a:pPr algn="ctr">
                      <a:spcBef>
                        <a:spcPct val="20000"/>
                      </a:spcBef>
                      <a:buFont typeface="Marlett" pitchFamily="2" charset="2"/>
                      <a:buNone/>
                    </a:pPr>
                    <a:r>
                      <a:rPr lang="en-US" sz="2000">
                        <a:solidFill>
                          <a:schemeClr val="bg1"/>
                        </a:solidFill>
                        <a:latin typeface="Helvetica" pitchFamily="34" charset="0"/>
                        <a:cs typeface="Helvetica" pitchFamily="34" charset="0"/>
                      </a:rPr>
                      <a:t>testbed</a:t>
                    </a:r>
                  </a:p>
                </p:txBody>
              </p:sp>
              <p:sp>
                <p:nvSpPr>
                  <p:cNvPr id="2618402" name="Line 3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469" y="2538"/>
                    <a:ext cx="1494" cy="8"/>
                  </a:xfrm>
                  <a:prstGeom prst="line">
                    <a:avLst/>
                  </a:prstGeom>
                  <a:noFill/>
                  <a:ln w="38100">
                    <a:solidFill>
                      <a:srgbClr val="CC0066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2618403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6" y="4011"/>
                    <a:ext cx="11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marL="342900" indent="-342900" algn="l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algn="l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algn="l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algn="l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algn="l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spcBef>
                        <a:spcPct val="20000"/>
                      </a:spcBef>
                      <a:buFont typeface="Marlett" pitchFamily="2" charset="2"/>
                      <a:buNone/>
                    </a:pPr>
                    <a:endParaRPr lang="en-US"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</p:grpSp>
            <p:pic>
              <p:nvPicPr>
                <p:cNvPr id="2618404" name="Picture 36" descr="Picture1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13" y="2826"/>
                  <a:ext cx="2124" cy="14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2618405" name="Text Box 37"/>
              <p:cNvSpPr txBox="1">
                <a:spLocks noChangeArrowheads="1"/>
              </p:cNvSpPr>
              <p:nvPr/>
            </p:nvSpPr>
            <p:spPr bwMode="auto">
              <a:xfrm>
                <a:off x="3012" y="4032"/>
                <a:ext cx="4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Marlett" pitchFamily="2" charset="2"/>
                  <a:buNone/>
                </a:pPr>
                <a:r>
                  <a:rPr lang="en-US">
                    <a:latin typeface="Helvetica" pitchFamily="34" charset="0"/>
                    <a:cs typeface="Helvetica" pitchFamily="34" charset="0"/>
                  </a:rPr>
                  <a:t>CSL</a:t>
                </a:r>
              </a:p>
            </p:txBody>
          </p:sp>
        </p:grpSp>
        <p:sp>
          <p:nvSpPr>
            <p:cNvPr id="2618406" name="Freeform 38"/>
            <p:cNvSpPr>
              <a:spLocks/>
            </p:cNvSpPr>
            <p:nvPr/>
          </p:nvSpPr>
          <p:spPr bwMode="auto">
            <a:xfrm>
              <a:off x="858" y="1684"/>
              <a:ext cx="459" cy="551"/>
            </a:xfrm>
            <a:custGeom>
              <a:avLst/>
              <a:gdLst>
                <a:gd name="T0" fmla="*/ 209 w 459"/>
                <a:gd name="T1" fmla="*/ 551 h 551"/>
                <a:gd name="T2" fmla="*/ 42 w 459"/>
                <a:gd name="T3" fmla="*/ 301 h 551"/>
                <a:gd name="T4" fmla="*/ 459 w 459"/>
                <a:gd name="T5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9" h="551">
                  <a:moveTo>
                    <a:pt x="209" y="551"/>
                  </a:moveTo>
                  <a:cubicBezTo>
                    <a:pt x="104" y="472"/>
                    <a:pt x="0" y="393"/>
                    <a:pt x="42" y="301"/>
                  </a:cubicBezTo>
                  <a:cubicBezTo>
                    <a:pt x="84" y="209"/>
                    <a:pt x="271" y="104"/>
                    <a:pt x="459" y="0"/>
                  </a:cubicBezTo>
                </a:path>
              </a:pathLst>
            </a:custGeom>
            <a:noFill/>
            <a:ln w="28575" cap="flat" cmpd="sng">
              <a:solidFill>
                <a:srgbClr val="9933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2618407" name="Rectangle 39"/>
          <p:cNvSpPr>
            <a:spLocks noChangeArrowheads="1"/>
          </p:cNvSpPr>
          <p:nvPr/>
        </p:nvSpPr>
        <p:spPr bwMode="auto">
          <a:xfrm>
            <a:off x="7142163" y="-225425"/>
            <a:ext cx="2413000" cy="1444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/>
            <a:endParaRPr lang="en-US" sz="240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2618408" name="Group 40"/>
          <p:cNvGrpSpPr>
            <a:grpSpLocks/>
          </p:cNvGrpSpPr>
          <p:nvPr/>
        </p:nvGrpSpPr>
        <p:grpSpPr bwMode="auto">
          <a:xfrm>
            <a:off x="3590925" y="287338"/>
            <a:ext cx="5272088" cy="2724150"/>
            <a:chOff x="2262" y="181"/>
            <a:chExt cx="3321" cy="1716"/>
          </a:xfrm>
        </p:grpSpPr>
        <p:grpSp>
          <p:nvGrpSpPr>
            <p:cNvPr id="2618409" name="Group 41"/>
            <p:cNvGrpSpPr>
              <a:grpSpLocks/>
            </p:cNvGrpSpPr>
            <p:nvPr/>
          </p:nvGrpSpPr>
          <p:grpSpPr bwMode="auto">
            <a:xfrm>
              <a:off x="3405" y="181"/>
              <a:ext cx="2178" cy="1069"/>
              <a:chOff x="2562" y="874"/>
              <a:chExt cx="2178" cy="1069"/>
            </a:xfrm>
          </p:grpSpPr>
          <p:grpSp>
            <p:nvGrpSpPr>
              <p:cNvPr id="2618410" name="Group 42"/>
              <p:cNvGrpSpPr>
                <a:grpSpLocks/>
              </p:cNvGrpSpPr>
              <p:nvPr/>
            </p:nvGrpSpPr>
            <p:grpSpPr bwMode="auto">
              <a:xfrm>
                <a:off x="2562" y="907"/>
                <a:ext cx="1354" cy="1036"/>
                <a:chOff x="3272" y="1759"/>
                <a:chExt cx="2064" cy="1728"/>
              </a:xfrm>
            </p:grpSpPr>
            <p:sp>
              <p:nvSpPr>
                <p:cNvPr id="2618411" name="Rectangle 43"/>
                <p:cNvSpPr>
                  <a:spLocks noChangeArrowheads="1"/>
                </p:cNvSpPr>
                <p:nvPr/>
              </p:nvSpPr>
              <p:spPr bwMode="auto">
                <a:xfrm>
                  <a:off x="3272" y="2335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2" name="Rectangle 44"/>
                <p:cNvSpPr>
                  <a:spLocks noChangeArrowheads="1"/>
                </p:cNvSpPr>
                <p:nvPr/>
              </p:nvSpPr>
              <p:spPr bwMode="auto">
                <a:xfrm>
                  <a:off x="3944" y="2335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3" name="Rectangle 45"/>
                <p:cNvSpPr>
                  <a:spLocks noChangeArrowheads="1"/>
                </p:cNvSpPr>
                <p:nvPr/>
              </p:nvSpPr>
              <p:spPr bwMode="auto">
                <a:xfrm>
                  <a:off x="4616" y="2335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4" name="Rectangle 46"/>
                <p:cNvSpPr>
                  <a:spLocks noChangeArrowheads="1"/>
                </p:cNvSpPr>
                <p:nvPr/>
              </p:nvSpPr>
              <p:spPr bwMode="auto">
                <a:xfrm>
                  <a:off x="3272" y="2911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5" name="Rectangle 47"/>
                <p:cNvSpPr>
                  <a:spLocks noChangeArrowheads="1"/>
                </p:cNvSpPr>
                <p:nvPr/>
              </p:nvSpPr>
              <p:spPr bwMode="auto">
                <a:xfrm>
                  <a:off x="3944" y="2911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6" name="Rectangle 48"/>
                <p:cNvSpPr>
                  <a:spLocks noChangeArrowheads="1"/>
                </p:cNvSpPr>
                <p:nvPr/>
              </p:nvSpPr>
              <p:spPr bwMode="auto">
                <a:xfrm>
                  <a:off x="4616" y="2911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7" name="Rectangle 49"/>
                <p:cNvSpPr>
                  <a:spLocks noChangeArrowheads="1"/>
                </p:cNvSpPr>
                <p:nvPr/>
              </p:nvSpPr>
              <p:spPr bwMode="auto">
                <a:xfrm>
                  <a:off x="3272" y="1759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8" name="Rectangle 50"/>
                <p:cNvSpPr>
                  <a:spLocks noChangeArrowheads="1"/>
                </p:cNvSpPr>
                <p:nvPr/>
              </p:nvSpPr>
              <p:spPr bwMode="auto">
                <a:xfrm>
                  <a:off x="3944" y="1759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9" name="Rectangle 51"/>
                <p:cNvSpPr>
                  <a:spLocks noChangeArrowheads="1"/>
                </p:cNvSpPr>
                <p:nvPr/>
              </p:nvSpPr>
              <p:spPr bwMode="auto">
                <a:xfrm>
                  <a:off x="4616" y="1759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0" name="Oval 52"/>
                <p:cNvSpPr>
                  <a:spLocks noChangeArrowheads="1"/>
                </p:cNvSpPr>
                <p:nvPr/>
              </p:nvSpPr>
              <p:spPr bwMode="auto">
                <a:xfrm>
                  <a:off x="4040" y="1855"/>
                  <a:ext cx="96" cy="96"/>
                </a:xfrm>
                <a:prstGeom prst="ellipse">
                  <a:avLst/>
                </a:prstGeom>
                <a:solidFill>
                  <a:srgbClr val="0000CC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1" name="Oval 53"/>
                <p:cNvSpPr>
                  <a:spLocks noChangeArrowheads="1"/>
                </p:cNvSpPr>
                <p:nvPr/>
              </p:nvSpPr>
              <p:spPr bwMode="auto">
                <a:xfrm>
                  <a:off x="3560" y="2623"/>
                  <a:ext cx="96" cy="96"/>
                </a:xfrm>
                <a:prstGeom prst="ellipse">
                  <a:avLst/>
                </a:prstGeom>
                <a:solidFill>
                  <a:srgbClr val="FF66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2" name="Oval 54"/>
                <p:cNvSpPr>
                  <a:spLocks noChangeArrowheads="1"/>
                </p:cNvSpPr>
                <p:nvPr/>
              </p:nvSpPr>
              <p:spPr bwMode="auto">
                <a:xfrm>
                  <a:off x="4248" y="2613"/>
                  <a:ext cx="96" cy="96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3" name="Oval 55"/>
                <p:cNvSpPr>
                  <a:spLocks noChangeArrowheads="1"/>
                </p:cNvSpPr>
                <p:nvPr/>
              </p:nvSpPr>
              <p:spPr bwMode="auto">
                <a:xfrm>
                  <a:off x="3368" y="2479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4" name="Oval 56"/>
                <p:cNvSpPr>
                  <a:spLocks noChangeArrowheads="1"/>
                </p:cNvSpPr>
                <p:nvPr/>
              </p:nvSpPr>
              <p:spPr bwMode="auto">
                <a:xfrm>
                  <a:off x="4328" y="2047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5" name="Oval 57"/>
                <p:cNvSpPr>
                  <a:spLocks noChangeArrowheads="1"/>
                </p:cNvSpPr>
                <p:nvPr/>
              </p:nvSpPr>
              <p:spPr bwMode="auto">
                <a:xfrm>
                  <a:off x="4376" y="2479"/>
                  <a:ext cx="96" cy="96"/>
                </a:xfrm>
                <a:prstGeom prst="ellipse">
                  <a:avLst/>
                </a:prstGeom>
                <a:solidFill>
                  <a:srgbClr val="3333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6" name="Oval 58"/>
                <p:cNvSpPr>
                  <a:spLocks noChangeArrowheads="1"/>
                </p:cNvSpPr>
                <p:nvPr/>
              </p:nvSpPr>
              <p:spPr bwMode="auto">
                <a:xfrm>
                  <a:off x="4904" y="2719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7" name="Oval 59"/>
                <p:cNvSpPr>
                  <a:spLocks noChangeArrowheads="1"/>
                </p:cNvSpPr>
                <p:nvPr/>
              </p:nvSpPr>
              <p:spPr bwMode="auto">
                <a:xfrm>
                  <a:off x="4088" y="3007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8" name="Oval 60"/>
                <p:cNvSpPr>
                  <a:spLocks noChangeArrowheads="1"/>
                </p:cNvSpPr>
                <p:nvPr/>
              </p:nvSpPr>
              <p:spPr bwMode="auto">
                <a:xfrm>
                  <a:off x="4904" y="1855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9" name="Oval 61"/>
                <p:cNvSpPr>
                  <a:spLocks noChangeArrowheads="1"/>
                </p:cNvSpPr>
                <p:nvPr/>
              </p:nvSpPr>
              <p:spPr bwMode="auto">
                <a:xfrm>
                  <a:off x="4328" y="3247"/>
                  <a:ext cx="96" cy="96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0" name="Oval 62"/>
                <p:cNvSpPr>
                  <a:spLocks noChangeArrowheads="1"/>
                </p:cNvSpPr>
                <p:nvPr/>
              </p:nvSpPr>
              <p:spPr bwMode="auto">
                <a:xfrm>
                  <a:off x="4904" y="3295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1" name="Oval 63"/>
                <p:cNvSpPr>
                  <a:spLocks noChangeArrowheads="1"/>
                </p:cNvSpPr>
                <p:nvPr/>
              </p:nvSpPr>
              <p:spPr bwMode="auto">
                <a:xfrm>
                  <a:off x="5096" y="3151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2" name="Oval 64"/>
                <p:cNvSpPr>
                  <a:spLocks noChangeArrowheads="1"/>
                </p:cNvSpPr>
                <p:nvPr/>
              </p:nvSpPr>
              <p:spPr bwMode="auto">
                <a:xfrm>
                  <a:off x="3464" y="2047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3" name="Oval 65"/>
                <p:cNvSpPr>
                  <a:spLocks noChangeArrowheads="1"/>
                </p:cNvSpPr>
                <p:nvPr/>
              </p:nvSpPr>
              <p:spPr bwMode="auto">
                <a:xfrm>
                  <a:off x="5000" y="2527"/>
                  <a:ext cx="96" cy="96"/>
                </a:xfrm>
                <a:prstGeom prst="ellipse">
                  <a:avLst/>
                </a:prstGeom>
                <a:solidFill>
                  <a:srgbClr val="CC33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4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3656" y="2667"/>
                  <a:ext cx="600" cy="4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5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4345" y="2575"/>
                  <a:ext cx="655" cy="92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6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4376" y="2575"/>
                  <a:ext cx="48" cy="62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7" name="Line 69"/>
                <p:cNvSpPr>
                  <a:spLocks noChangeShapeType="1"/>
                </p:cNvSpPr>
                <p:nvPr/>
              </p:nvSpPr>
              <p:spPr bwMode="auto">
                <a:xfrm flipH="1" flipV="1">
                  <a:off x="4088" y="1951"/>
                  <a:ext cx="288" cy="528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8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3319" y="2625"/>
                  <a:ext cx="337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A</a:t>
                  </a:r>
                </a:p>
              </p:txBody>
            </p:sp>
            <p:sp>
              <p:nvSpPr>
                <p:cNvPr id="2618439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5001" y="2336"/>
                  <a:ext cx="335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B</a:t>
                  </a:r>
                </a:p>
              </p:txBody>
            </p:sp>
            <p:sp>
              <p:nvSpPr>
                <p:cNvPr id="2618440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4039" y="3198"/>
                  <a:ext cx="338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C</a:t>
                  </a:r>
                </a:p>
              </p:txBody>
            </p:sp>
            <p:sp>
              <p:nvSpPr>
                <p:cNvPr id="2618441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135" y="1759"/>
                  <a:ext cx="338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D</a:t>
                  </a:r>
                </a:p>
              </p:txBody>
            </p:sp>
            <p:sp>
              <p:nvSpPr>
                <p:cNvPr id="2618442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4024" y="2416"/>
                  <a:ext cx="336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E</a:t>
                  </a:r>
                </a:p>
              </p:txBody>
            </p:sp>
            <p:sp>
              <p:nvSpPr>
                <p:cNvPr id="2618443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4377" y="2326"/>
                  <a:ext cx="336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F</a:t>
                  </a:r>
                </a:p>
              </p:txBody>
            </p:sp>
          </p:grpSp>
          <p:grpSp>
            <p:nvGrpSpPr>
              <p:cNvPr id="2618444" name="Group 76"/>
              <p:cNvGrpSpPr>
                <a:grpSpLocks/>
              </p:cNvGrpSpPr>
              <p:nvPr/>
            </p:nvGrpSpPr>
            <p:grpSpPr bwMode="auto">
              <a:xfrm>
                <a:off x="3983" y="874"/>
                <a:ext cx="757" cy="1020"/>
                <a:chOff x="4158" y="1450"/>
                <a:chExt cx="1016" cy="1571"/>
              </a:xfrm>
            </p:grpSpPr>
            <p:sp>
              <p:nvSpPr>
                <p:cNvPr id="2618445" name="Rectangle 77"/>
                <p:cNvSpPr>
                  <a:spLocks noChangeArrowheads="1"/>
                </p:cNvSpPr>
                <p:nvPr/>
              </p:nvSpPr>
              <p:spPr bwMode="auto">
                <a:xfrm>
                  <a:off x="4299" y="1450"/>
                  <a:ext cx="716" cy="1571"/>
                </a:xfrm>
                <a:prstGeom prst="rect">
                  <a:avLst/>
                </a:prstGeom>
                <a:solidFill>
                  <a:srgbClr val="FFFF5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3292475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800" b="1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46" name="Rectangle 78"/>
                <p:cNvSpPr>
                  <a:spLocks noChangeArrowheads="1"/>
                </p:cNvSpPr>
                <p:nvPr/>
              </p:nvSpPr>
              <p:spPr bwMode="auto">
                <a:xfrm>
                  <a:off x="4158" y="1607"/>
                  <a:ext cx="978" cy="314"/>
                </a:xfrm>
                <a:prstGeom prst="rect">
                  <a:avLst/>
                </a:prstGeom>
                <a:solidFill>
                  <a:srgbClr val="ECECEC"/>
                </a:solidFill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3292475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Fixed</a:t>
                  </a:r>
                </a:p>
              </p:txBody>
            </p:sp>
            <p:sp>
              <p:nvSpPr>
                <p:cNvPr id="2618447" name="Rectangle 79"/>
                <p:cNvSpPr>
                  <a:spLocks noChangeArrowheads="1"/>
                </p:cNvSpPr>
                <p:nvPr/>
              </p:nvSpPr>
              <p:spPr bwMode="auto">
                <a:xfrm>
                  <a:off x="4176" y="2419"/>
                  <a:ext cx="998" cy="314"/>
                </a:xfrm>
                <a:prstGeom prst="rect">
                  <a:avLst/>
                </a:prstGeom>
                <a:solidFill>
                  <a:srgbClr val="ECECEC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3292475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Switchable</a:t>
                  </a:r>
                </a:p>
              </p:txBody>
            </p:sp>
          </p:grpSp>
        </p:grpSp>
        <p:sp>
          <p:nvSpPr>
            <p:cNvPr id="2618448" name="Text Box 80"/>
            <p:cNvSpPr txBox="1">
              <a:spLocks noChangeArrowheads="1"/>
            </p:cNvSpPr>
            <p:nvPr/>
          </p:nvSpPr>
          <p:spPr bwMode="auto">
            <a:xfrm>
              <a:off x="3831" y="1417"/>
              <a:ext cx="1254" cy="4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20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Insights on</a:t>
              </a:r>
            </a:p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20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protocol design</a:t>
              </a:r>
            </a:p>
          </p:txBody>
        </p:sp>
        <p:sp>
          <p:nvSpPr>
            <p:cNvPr id="2618449" name="Line 81"/>
            <p:cNvSpPr>
              <a:spLocks noChangeShapeType="1"/>
            </p:cNvSpPr>
            <p:nvPr/>
          </p:nvSpPr>
          <p:spPr bwMode="auto">
            <a:xfrm>
              <a:off x="2262" y="1678"/>
              <a:ext cx="1319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2618450" name="Text Box 82"/>
          <p:cNvSpPr txBox="1">
            <a:spLocks noChangeArrowheads="1"/>
          </p:cNvSpPr>
          <p:nvPr/>
        </p:nvSpPr>
        <p:spPr bwMode="auto">
          <a:xfrm>
            <a:off x="244475" y="6461125"/>
            <a:ext cx="1319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arlett" pitchFamily="2" charset="2"/>
              <a:buNone/>
            </a:pPr>
            <a:r>
              <a:rPr lang="en-US" sz="2000">
                <a:latin typeface="Helvetica" pitchFamily="34" charset="0"/>
                <a:cs typeface="Helvetica" pitchFamily="34" charset="0"/>
              </a:rPr>
              <a:t>Linux box</a:t>
            </a:r>
          </a:p>
        </p:txBody>
      </p:sp>
    </p:spTree>
    <p:extLst>
      <p:ext uri="{BB962C8B-B14F-4D97-AF65-F5344CB8AC3E}">
        <p14:creationId xmlns:p14="http://schemas.microsoft.com/office/powerpoint/2010/main" val="30774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381000" y="3606800"/>
            <a:ext cx="2717800" cy="749300"/>
          </a:xfrm>
          <a:prstGeom prst="ellipse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Most environments are not benign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Faults</a:t>
            </a:r>
          </a:p>
          <a:p>
            <a:endParaRPr lang="en-US" dirty="0"/>
          </a:p>
          <a:p>
            <a:r>
              <a:rPr lang="en-US" dirty="0" smtClean="0"/>
              <a:t>Asynchrony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26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Message delays arbitrarily large</a:t>
            </a:r>
          </a:p>
          <a:p>
            <a:endParaRPr lang="en-US" dirty="0"/>
          </a:p>
          <a:p>
            <a:r>
              <a:rPr lang="en-US" dirty="0" smtClean="0"/>
              <a:t>Difficult to distinguish between a slow message, and message that is not sent (due to faulty sender)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3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Asynchrony + Crash Failure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760" y="4433457"/>
            <a:ext cx="417951" cy="417951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760" y="3375844"/>
            <a:ext cx="417951" cy="417951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347" y="5477120"/>
            <a:ext cx="417951" cy="4179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14" name="TextBox 13"/>
          <p:cNvSpPr txBox="1"/>
          <p:nvPr/>
        </p:nvSpPr>
        <p:spPr>
          <a:xfrm>
            <a:off x="104498" y="3353986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Korean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1667" y="5489915"/>
            <a:ext cx="784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Thai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69" y="4401323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Chinese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460" y="4446098"/>
            <a:ext cx="417951" cy="417951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460" y="3388485"/>
            <a:ext cx="417951" cy="417951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047" y="5489761"/>
            <a:ext cx="417951" cy="4179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693762" y="1676400"/>
            <a:ext cx="82597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Helvetica"/>
                <a:cs typeface="Helvetic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/>
                <a:cs typeface="Helvetic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Messages from         slow to reach others.</a:t>
            </a:r>
          </a:p>
          <a:p>
            <a:pPr marL="0" indent="0">
              <a:buNone/>
            </a:pPr>
            <a:r>
              <a:rPr lang="en-US" kern="0" dirty="0" smtClean="0"/>
              <a:t>Others wait a while, and give up … suspecting         faulty.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2995" y="6248400"/>
            <a:ext cx="135005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Round 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33006" y="3388485"/>
            <a:ext cx="577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KT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90526" y="5467903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KT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22875" y="440238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CKT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659" y="1676400"/>
            <a:ext cx="417951" cy="417951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646" y="2171649"/>
            <a:ext cx="417951" cy="417951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328115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Asynchrony + Crash Failure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760" y="4433457"/>
            <a:ext cx="417951" cy="417951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760" y="3375844"/>
            <a:ext cx="417951" cy="417951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347" y="5477120"/>
            <a:ext cx="417951" cy="4179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14" name="TextBox 13"/>
          <p:cNvSpPr txBox="1"/>
          <p:nvPr/>
        </p:nvSpPr>
        <p:spPr>
          <a:xfrm>
            <a:off x="104498" y="3353986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Korean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1667" y="5489915"/>
            <a:ext cx="784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Thai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69" y="4401323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Chinese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460" y="4446098"/>
            <a:ext cx="417951" cy="417951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460" y="3388485"/>
            <a:ext cx="417951" cy="417951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047" y="5489761"/>
            <a:ext cx="417951" cy="4179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838200" y="16764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Helvetica"/>
                <a:cs typeface="Helvetic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/>
                <a:cs typeface="Helvetic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Messages from         slow to reach others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2995" y="6248400"/>
            <a:ext cx="135005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Round 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660" y="3396538"/>
            <a:ext cx="417951" cy="417951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247" y="5497814"/>
            <a:ext cx="417951" cy="4179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33" name="TextBox 32"/>
          <p:cNvSpPr txBox="1"/>
          <p:nvPr/>
        </p:nvSpPr>
        <p:spPr>
          <a:xfrm>
            <a:off x="5593736" y="3396538"/>
            <a:ext cx="1275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KT 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Wingdings" pitchFamily="2" charset="2"/>
              </a:rPr>
              <a:t> K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21287" y="5471506"/>
            <a:ext cx="1360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KT 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Wingdings" pitchFamily="2" charset="2"/>
              </a:rPr>
              <a:t> K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24797" y="6248400"/>
            <a:ext cx="135005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Round 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33006" y="3388485"/>
            <a:ext cx="577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KT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90526" y="5467903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KT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22875" y="440238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CKT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02663" y="4389743"/>
            <a:ext cx="1600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CKT 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Wingdings" pitchFamily="2" charset="2"/>
              </a:rPr>
              <a:t> C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794" y="4421855"/>
            <a:ext cx="417951" cy="417951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459" y="1676400"/>
            <a:ext cx="417951" cy="417951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96034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Asynchrony + Crash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Another well-known (disappointing) result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… consensus </a:t>
            </a:r>
            <a:r>
              <a:rPr lang="en-US" dirty="0" smtClean="0">
                <a:solidFill>
                  <a:srgbClr val="FF0000"/>
                </a:solidFill>
              </a:rPr>
              <a:t>impossible</a:t>
            </a:r>
            <a:r>
              <a:rPr lang="en-US" dirty="0" smtClean="0"/>
              <a:t> with asynchrony + failure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0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Asynchrony +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34544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Impossibility result applies to </a:t>
            </a:r>
            <a:r>
              <a:rPr lang="en-US" dirty="0" smtClean="0">
                <a:solidFill>
                  <a:srgbClr val="FF0000"/>
                </a:solidFill>
              </a:rPr>
              <a:t>exact </a:t>
            </a:r>
            <a:r>
              <a:rPr lang="en-US" dirty="0" smtClean="0"/>
              <a:t>consensus,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approximate </a:t>
            </a:r>
            <a:r>
              <a:rPr lang="en-US" dirty="0" smtClean="0"/>
              <a:t>consensus still possible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even if failures are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Byzantine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48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Byzantine Failure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760" y="4433457"/>
            <a:ext cx="417951" cy="417951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760" y="3375844"/>
            <a:ext cx="417951" cy="417951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347" y="5477120"/>
            <a:ext cx="417951" cy="4179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14" name="TextBox 13"/>
          <p:cNvSpPr txBox="1"/>
          <p:nvPr/>
        </p:nvSpPr>
        <p:spPr>
          <a:xfrm>
            <a:off x="104498" y="3353986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Korean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1667" y="5489915"/>
            <a:ext cx="784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Thai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69" y="4401323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Chinese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460" y="4446098"/>
            <a:ext cx="417951" cy="417951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460" y="3388485"/>
            <a:ext cx="417951" cy="417951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047" y="5489761"/>
            <a:ext cx="417951" cy="4179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838200" y="16764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4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Font typeface="Marlett" pitchFamily="2" charset="2"/>
              <a:buChar char="i"/>
              <a:defRPr sz="200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Helvetica"/>
                <a:cs typeface="Helvetic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Helvetica"/>
                <a:cs typeface="Helvetic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            Byzantine faulty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2995" y="6248400"/>
            <a:ext cx="135005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Round 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955" y="1676400"/>
            <a:ext cx="417951" cy="417951"/>
          </a:xfrm>
          <a:prstGeom prst="rect">
            <a:avLst/>
          </a:prstGeom>
          <a:solidFill>
            <a:srgbClr val="C00000"/>
          </a:solidFill>
        </p:spPr>
      </p:pic>
      <p:cxnSp>
        <p:nvCxnSpPr>
          <p:cNvPr id="6" name="Straight Arrow Connector 5"/>
          <p:cNvCxnSpPr/>
          <p:nvPr/>
        </p:nvCxnSpPr>
        <p:spPr bwMode="auto">
          <a:xfrm flipH="1" flipV="1">
            <a:off x="3721100" y="3388485"/>
            <a:ext cx="25400" cy="12665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3746500" y="4851408"/>
            <a:ext cx="0" cy="11001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756902" y="3768395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Indian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57071" y="5170661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Chinese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67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Byzantine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Yet another well-known result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… 3f+1 nodes necessary to achieve consensus 	     in presence of Byzantine faults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69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30+ years of research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Distributed computing</a:t>
            </a:r>
          </a:p>
          <a:p>
            <a:endParaRPr lang="en-US" dirty="0"/>
          </a:p>
          <a:p>
            <a:r>
              <a:rPr lang="en-US" dirty="0" smtClean="0"/>
              <a:t>Decentralized control</a:t>
            </a:r>
          </a:p>
          <a:p>
            <a:endParaRPr lang="en-US" dirty="0"/>
          </a:p>
          <a:p>
            <a:r>
              <a:rPr lang="en-US" dirty="0" smtClean="0"/>
              <a:t>Social science (opinion dynamics, network cascades)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59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 bwMode="auto">
          <a:xfrm>
            <a:off x="1214339" y="1549400"/>
            <a:ext cx="5468403" cy="51181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398417" y="2314614"/>
            <a:ext cx="6474850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1980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Byzantine exact consensus, 3f+1 nodes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0769" y="4576433"/>
            <a:ext cx="4543231" cy="1274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1986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Approximate consensus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          with asynchrony &amp; failure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418243" y="4375466"/>
            <a:ext cx="471180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Tsitsiklis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1984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Decentralized control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[Jadbabaei 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2003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]</a:t>
            </a:r>
          </a:p>
          <a:p>
            <a:pPr algn="r">
              <a:buNone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(Approximate)        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7981" y="3277453"/>
            <a:ext cx="6436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1983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Impossibility of exact consensus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with asynchrony &amp; failure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4695" y="226367"/>
            <a:ext cx="167385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Pre-history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06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Byzantine consensus</a:t>
            </a:r>
          </a:p>
          <a:p>
            <a:endParaRPr lang="en-US" dirty="0" smtClean="0"/>
          </a:p>
          <a:p>
            <a:pPr lvl="1"/>
            <a:r>
              <a:rPr lang="en-US" dirty="0" err="1" smtClean="0"/>
              <a:t>Vartika</a:t>
            </a:r>
            <a:r>
              <a:rPr lang="en-US" dirty="0" smtClean="0"/>
              <a:t> </a:t>
            </a:r>
            <a:r>
              <a:rPr lang="en-US" dirty="0" err="1" smtClean="0"/>
              <a:t>Bhandari</a:t>
            </a:r>
            <a:endParaRPr lang="en-US" dirty="0" smtClean="0"/>
          </a:p>
          <a:p>
            <a:pPr lvl="1"/>
            <a:r>
              <a:rPr lang="en-US" dirty="0" err="1" smtClean="0"/>
              <a:t>Guanfeng</a:t>
            </a:r>
            <a:r>
              <a:rPr lang="en-US" dirty="0" smtClean="0"/>
              <a:t> Liang</a:t>
            </a:r>
          </a:p>
          <a:p>
            <a:pPr lvl="1"/>
            <a:r>
              <a:rPr lang="en-US" dirty="0" smtClean="0"/>
              <a:t>Lewis Tseng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Consensus over lossy links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Prof. Alejandro Dominguez-Garcia</a:t>
            </a:r>
          </a:p>
          <a:p>
            <a:pPr lvl="1"/>
            <a:r>
              <a:rPr lang="en-US" dirty="0" smtClean="0"/>
              <a:t>Prof. Chris Hadjicostis</a:t>
            </a:r>
          </a:p>
          <a:p>
            <a:pPr lvl="1"/>
            <a:endParaRPr lang="en-US" dirty="0"/>
          </a:p>
        </p:txBody>
      </p:sp>
      <p:pic>
        <p:nvPicPr>
          <p:cNvPr id="9" name="Picture 8" descr="nsf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850" y="5512690"/>
            <a:ext cx="1166862" cy="1173892"/>
          </a:xfrm>
          <a:prstGeom prst="rect">
            <a:avLst/>
          </a:prstGeom>
        </p:spPr>
      </p:pic>
      <p:pic>
        <p:nvPicPr>
          <p:cNvPr id="13" name="Picture 12" descr="ar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09" y="5562462"/>
            <a:ext cx="1089796" cy="108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 bwMode="auto">
          <a:xfrm>
            <a:off x="1214339" y="1549400"/>
            <a:ext cx="5468403" cy="51181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398417" y="2314614"/>
            <a:ext cx="6474850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1980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Byzantine exact consensus, 3f+1 nodes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0769" y="4576433"/>
            <a:ext cx="4543231" cy="1274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1986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Approximate consensus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          with asynchrony &amp; failure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418243" y="4375466"/>
            <a:ext cx="471180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Tsitsiklis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1984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Decentralized control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[Jadbabaei 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2003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]</a:t>
            </a:r>
          </a:p>
          <a:p>
            <a:pPr algn="r">
              <a:buNone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(Approximate)        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7981" y="3277453"/>
            <a:ext cx="6436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1983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Impossibility of exact consensus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with asynchrony &amp; failure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300" y="289576"/>
            <a:ext cx="8699500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Hajnal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1958  (weak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ergodicity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		non-homogeneous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		Markov chains)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94695" y="226367"/>
            <a:ext cx="167385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Pre-history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00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30+  years of research</a:t>
            </a:r>
          </a:p>
          <a:p>
            <a:endParaRPr lang="en-US" dirty="0"/>
          </a:p>
          <a:p>
            <a:r>
              <a:rPr lang="en-US" dirty="0" smtClean="0"/>
              <a:t>Anything new under the sun 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8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30+  years of research</a:t>
            </a:r>
          </a:p>
          <a:p>
            <a:endParaRPr lang="en-US" dirty="0"/>
          </a:p>
          <a:p>
            <a:r>
              <a:rPr lang="en-US" dirty="0" smtClean="0"/>
              <a:t>Anything new under the sun ?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… </a:t>
            </a:r>
            <a:r>
              <a:rPr lang="en-US" dirty="0" smtClean="0">
                <a:solidFill>
                  <a:srgbClr val="FF0000"/>
                </a:solidFill>
              </a:rPr>
              <a:t>more refined </a:t>
            </a:r>
            <a:r>
              <a:rPr lang="en-US" dirty="0" smtClean="0"/>
              <a:t>network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3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Average consensus over </a:t>
            </a:r>
            <a:r>
              <a:rPr lang="en-US" dirty="0" err="1" smtClean="0"/>
              <a:t>lossy</a:t>
            </a:r>
            <a:r>
              <a:rPr lang="en-US" dirty="0" smtClean="0"/>
              <a:t> links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Byzantine consensus</a:t>
            </a:r>
          </a:p>
          <a:p>
            <a:endParaRPr lang="en-US" dirty="0" smtClean="0"/>
          </a:p>
          <a:p>
            <a:pPr lvl="2"/>
            <a:r>
              <a:rPr lang="en-US" dirty="0"/>
              <a:t>D</a:t>
            </a:r>
            <a:r>
              <a:rPr lang="en-US" dirty="0" smtClean="0"/>
              <a:t>irected graphs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apacitated links</a:t>
            </a:r>
          </a:p>
          <a:p>
            <a:pPr lvl="2"/>
            <a:r>
              <a:rPr lang="en-US" dirty="0"/>
              <a:t>V</a:t>
            </a:r>
            <a:r>
              <a:rPr lang="en-US" dirty="0" smtClean="0"/>
              <a:t>ector inputs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4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Each node has an input</a:t>
            </a:r>
          </a:p>
          <a:p>
            <a:endParaRPr lang="en-US" dirty="0"/>
          </a:p>
          <a:p>
            <a:r>
              <a:rPr lang="en-US" dirty="0" smtClean="0"/>
              <a:t>Nodes agree (approximately) on average of inputs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No faulty nodes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76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412" y="304800"/>
            <a:ext cx="8175812" cy="1143000"/>
          </a:xfrm>
        </p:spPr>
        <p:txBody>
          <a:bodyPr/>
          <a:lstStyle/>
          <a:p>
            <a:r>
              <a:rPr lang="en-US" dirty="0" smtClean="0"/>
              <a:t>Distributed Iterative Solution … </a:t>
            </a:r>
            <a:r>
              <a:rPr lang="en-US" dirty="0"/>
              <a:t>L</a:t>
            </a:r>
            <a:r>
              <a:rPr lang="en-US" dirty="0" smtClean="0"/>
              <a:t>ocal Computation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Initial state   a, b, c = </a:t>
            </a:r>
            <a:r>
              <a:rPr lang="en-US" dirty="0" smtClean="0">
                <a:solidFill>
                  <a:srgbClr val="1C941E"/>
                </a:solidFill>
              </a:rPr>
              <a:t>input</a:t>
            </a:r>
            <a:endParaRPr lang="en-US" dirty="0">
              <a:solidFill>
                <a:srgbClr val="1C941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>
                <a:latin typeface="Helvetica"/>
                <a:cs typeface="Helvetica"/>
              </a:rPr>
              <a:pPr>
                <a:defRPr/>
              </a:pPr>
              <a:t>35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35618" y="38527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07504" y="3085260"/>
            <a:ext cx="36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56468" y="574608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971909" y="3004255"/>
            <a:ext cx="2685977" cy="3081880"/>
            <a:chOff x="2971909" y="3004255"/>
            <a:chExt cx="2685977" cy="3081880"/>
          </a:xfrm>
        </p:grpSpPr>
        <p:pic>
          <p:nvPicPr>
            <p:cNvPr id="6" name="Picture 5" descr="AA02820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909" y="3769001"/>
              <a:ext cx="1020562" cy="1162465"/>
            </a:xfrm>
            <a:prstGeom prst="rect">
              <a:avLst/>
            </a:prstGeom>
          </p:spPr>
        </p:pic>
        <p:pic>
          <p:nvPicPr>
            <p:cNvPr id="7" name="Picture 6" descr="AA02820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334" y="4923670"/>
              <a:ext cx="1020562" cy="1162465"/>
            </a:xfrm>
            <a:prstGeom prst="rect">
              <a:avLst/>
            </a:prstGeom>
          </p:spPr>
        </p:pic>
        <p:pic>
          <p:nvPicPr>
            <p:cNvPr id="9" name="Picture 8" descr="AA02820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324" y="3004255"/>
              <a:ext cx="1020562" cy="1162465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 bwMode="auto">
            <a:xfrm flipV="1">
              <a:off x="3785973" y="3940623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Connector 19"/>
            <p:cNvCxnSpPr>
              <a:endCxn id="7" idx="1"/>
            </p:cNvCxnSpPr>
            <p:nvPr/>
          </p:nvCxnSpPr>
          <p:spPr bwMode="auto">
            <a:xfrm>
              <a:off x="3731054" y="4929163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V="1">
              <a:off x="3853700" y="4057741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3643565" y="5032174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114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Iterative Solution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State update (iteration)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>
                <a:latin typeface="Helvetica"/>
                <a:cs typeface="Helvetica"/>
              </a:rPr>
              <a:pPr>
                <a:defRPr/>
              </a:pPr>
              <a:t>36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5787" y="5312300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 = 3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77075" y="3291589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3454" y="4279366"/>
            <a:ext cx="2400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 = 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/4+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/4+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/2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35618" y="38527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07504" y="3085260"/>
            <a:ext cx="36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56468" y="574608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971909" y="3004255"/>
            <a:ext cx="2685977" cy="3081880"/>
            <a:chOff x="2971909" y="3004255"/>
            <a:chExt cx="2685977" cy="3081880"/>
          </a:xfrm>
        </p:grpSpPr>
        <p:pic>
          <p:nvPicPr>
            <p:cNvPr id="29" name="Picture 28" descr="AA02820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909" y="3769001"/>
              <a:ext cx="1020562" cy="1162465"/>
            </a:xfrm>
            <a:prstGeom prst="rect">
              <a:avLst/>
            </a:prstGeom>
          </p:spPr>
        </p:pic>
        <p:pic>
          <p:nvPicPr>
            <p:cNvPr id="30" name="Picture 29" descr="AA02820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334" y="4923670"/>
              <a:ext cx="1020562" cy="1162465"/>
            </a:xfrm>
            <a:prstGeom prst="rect">
              <a:avLst/>
            </a:prstGeom>
          </p:spPr>
        </p:pic>
        <p:pic>
          <p:nvPicPr>
            <p:cNvPr id="31" name="Picture 30" descr="AA02820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324" y="3004255"/>
              <a:ext cx="1020562" cy="1162465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 bwMode="auto">
            <a:xfrm flipV="1">
              <a:off x="3785973" y="3940623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Connector 32"/>
            <p:cNvCxnSpPr>
              <a:endCxn id="30" idx="1"/>
            </p:cNvCxnSpPr>
            <p:nvPr/>
          </p:nvCxnSpPr>
          <p:spPr bwMode="auto">
            <a:xfrm>
              <a:off x="3731054" y="4929163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V="1">
              <a:off x="3853700" y="4057741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3643565" y="5032174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576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>
                <a:latin typeface="Helvetica"/>
                <a:cs typeface="Helvetica"/>
              </a:rPr>
              <a:pPr>
                <a:defRPr/>
              </a:pPr>
              <a:t>37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5787" y="5312300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 = 3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77075" y="3291589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35618" y="38527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07504" y="3085260"/>
            <a:ext cx="36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56468" y="574608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971909" y="3004255"/>
            <a:ext cx="2685977" cy="3081880"/>
            <a:chOff x="2971909" y="3004255"/>
            <a:chExt cx="2685977" cy="3081880"/>
          </a:xfrm>
        </p:grpSpPr>
        <p:pic>
          <p:nvPicPr>
            <p:cNvPr id="29" name="Picture 28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909" y="3769001"/>
              <a:ext cx="1020562" cy="1162465"/>
            </a:xfrm>
            <a:prstGeom prst="rect">
              <a:avLst/>
            </a:prstGeom>
          </p:spPr>
        </p:pic>
        <p:pic>
          <p:nvPicPr>
            <p:cNvPr id="30" name="Picture 29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334" y="4923670"/>
              <a:ext cx="1020562" cy="1162465"/>
            </a:xfrm>
            <a:prstGeom prst="rect">
              <a:avLst/>
            </a:prstGeom>
          </p:spPr>
        </p:pic>
        <p:pic>
          <p:nvPicPr>
            <p:cNvPr id="31" name="Picture 30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324" y="3004255"/>
              <a:ext cx="1020562" cy="1162465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 bwMode="auto">
            <a:xfrm flipV="1">
              <a:off x="3785973" y="3940623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Connector 32"/>
            <p:cNvCxnSpPr>
              <a:endCxn id="30" idx="1"/>
            </p:cNvCxnSpPr>
            <p:nvPr/>
          </p:nvCxnSpPr>
          <p:spPr bwMode="auto">
            <a:xfrm>
              <a:off x="3731054" y="4929163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V="1">
              <a:off x="3853700" y="4057741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3643565" y="5032174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372332"/>
              </p:ext>
            </p:extLst>
          </p:nvPr>
        </p:nvGraphicFramePr>
        <p:xfrm>
          <a:off x="2600939" y="510245"/>
          <a:ext cx="2870820" cy="1408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4" name="Equation" r:id="rId4" imgW="1397000" imgH="685800" progId="Equation.DSMT4">
                  <p:embed/>
                </p:oleObj>
              </mc:Choice>
              <mc:Fallback>
                <p:oleObj name="Equation" r:id="rId4" imgW="13970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00939" y="510245"/>
                        <a:ext cx="2870820" cy="1408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45808"/>
              </p:ext>
            </p:extLst>
          </p:nvPr>
        </p:nvGraphicFramePr>
        <p:xfrm>
          <a:off x="5545666" y="515054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5" name="Equation" r:id="rId6" imgW="444500" imgH="698500" progId="Equation.DSMT4">
                  <p:embed/>
                </p:oleObj>
              </mc:Choice>
              <mc:Fallback>
                <p:oleObj name="Equation" r:id="rId6" imgW="4445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45666" y="515054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418624"/>
              </p:ext>
            </p:extLst>
          </p:nvPr>
        </p:nvGraphicFramePr>
        <p:xfrm>
          <a:off x="1076677" y="526345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6" name="Equation" r:id="rId8" imgW="444500" imgH="698500" progId="Equation.DSMT4">
                  <p:embed/>
                </p:oleObj>
              </mc:Choice>
              <mc:Fallback>
                <p:oleObj name="Equation" r:id="rId8" imgW="4445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76677" y="526345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103376" y="989780"/>
            <a:ext cx="4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:=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45169" y="909347"/>
            <a:ext cx="791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=  </a:t>
            </a:r>
            <a:r>
              <a:rPr lang="en-US" dirty="0" smtClean="0">
                <a:solidFill>
                  <a:srgbClr val="3366FF"/>
                </a:solidFill>
                <a:latin typeface="Helvetica"/>
                <a:cs typeface="Helvetica"/>
              </a:rPr>
              <a:t>M</a:t>
            </a:r>
            <a:endParaRPr lang="en-US" dirty="0">
              <a:solidFill>
                <a:srgbClr val="3366FF"/>
              </a:solidFill>
              <a:latin typeface="Helvetica"/>
              <a:cs typeface="Helvetica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067528"/>
              </p:ext>
            </p:extLst>
          </p:nvPr>
        </p:nvGraphicFramePr>
        <p:xfrm>
          <a:off x="7278511" y="519289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7" name="Equation" r:id="rId9" imgW="444500" imgH="698500" progId="Equation.DSMT4">
                  <p:embed/>
                </p:oleObj>
              </mc:Choice>
              <mc:Fallback>
                <p:oleObj name="Equation" r:id="rId9" imgW="4445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78511" y="519289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3689669" y="1971914"/>
            <a:ext cx="441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3366FF"/>
                </a:solidFill>
                <a:latin typeface="Helvetica"/>
                <a:cs typeface="Helvetica"/>
              </a:rPr>
              <a:t>M</a:t>
            </a:r>
            <a:endParaRPr lang="en-US" dirty="0">
              <a:solidFill>
                <a:srgbClr val="3366FF"/>
              </a:solidFill>
              <a:latin typeface="Helvetica"/>
              <a:cs typeface="Helvetic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3454" y="4279366"/>
            <a:ext cx="2400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 = 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/4+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/4+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/2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6425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>
                <a:latin typeface="Helvetica"/>
                <a:cs typeface="Helvetica"/>
              </a:rPr>
              <a:pPr>
                <a:defRPr/>
              </a:pPr>
              <a:t>38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5787" y="5312300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 = 3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77075" y="3291589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35618" y="38527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07504" y="3085260"/>
            <a:ext cx="36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56468" y="574608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971909" y="3004255"/>
            <a:ext cx="2685977" cy="3081880"/>
            <a:chOff x="2971909" y="3004255"/>
            <a:chExt cx="2685977" cy="3081880"/>
          </a:xfrm>
        </p:grpSpPr>
        <p:pic>
          <p:nvPicPr>
            <p:cNvPr id="29" name="Picture 28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909" y="3769001"/>
              <a:ext cx="1020562" cy="1162465"/>
            </a:xfrm>
            <a:prstGeom prst="rect">
              <a:avLst/>
            </a:prstGeom>
          </p:spPr>
        </p:pic>
        <p:pic>
          <p:nvPicPr>
            <p:cNvPr id="30" name="Picture 29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334" y="4923670"/>
              <a:ext cx="1020562" cy="1162465"/>
            </a:xfrm>
            <a:prstGeom prst="rect">
              <a:avLst/>
            </a:prstGeom>
          </p:spPr>
        </p:pic>
        <p:pic>
          <p:nvPicPr>
            <p:cNvPr id="31" name="Picture 30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324" y="3004255"/>
              <a:ext cx="1020562" cy="1162465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 bwMode="auto">
            <a:xfrm flipV="1">
              <a:off x="3785973" y="3940623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Connector 32"/>
            <p:cNvCxnSpPr>
              <a:endCxn id="30" idx="1"/>
            </p:cNvCxnSpPr>
            <p:nvPr/>
          </p:nvCxnSpPr>
          <p:spPr bwMode="auto">
            <a:xfrm>
              <a:off x="3731054" y="4929163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V="1">
              <a:off x="3853700" y="4057741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3643565" y="5032174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559329"/>
              </p:ext>
            </p:extLst>
          </p:nvPr>
        </p:nvGraphicFramePr>
        <p:xfrm>
          <a:off x="1728611" y="860779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" name="Equation" r:id="rId4" imgW="444500" imgH="698500" progId="Equation.DSMT4">
                  <p:embed/>
                </p:oleObj>
              </mc:Choice>
              <mc:Fallback>
                <p:oleObj name="Equation" r:id="rId4" imgW="4445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8611" y="860779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2554821" y="1311514"/>
            <a:ext cx="1361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:=  </a:t>
            </a:r>
            <a:r>
              <a:rPr lang="en-US" dirty="0" smtClean="0">
                <a:solidFill>
                  <a:srgbClr val="3366FF"/>
                </a:solidFill>
                <a:latin typeface="Helvetica"/>
                <a:cs typeface="Helvetica"/>
              </a:rPr>
              <a:t>M</a:t>
            </a:r>
            <a:r>
              <a:rPr lang="en-US" baseline="30000" dirty="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  </a:t>
            </a:r>
            <a:r>
              <a:rPr lang="en-US" dirty="0" smtClean="0">
                <a:solidFill>
                  <a:srgbClr val="3366FF"/>
                </a:solidFill>
                <a:latin typeface="Helvetica"/>
                <a:cs typeface="Helvetica"/>
              </a:rPr>
              <a:t>M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540662"/>
              </p:ext>
            </p:extLst>
          </p:nvPr>
        </p:nvGraphicFramePr>
        <p:xfrm>
          <a:off x="3877733" y="850901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5" name="Equation" r:id="rId6" imgW="444500" imgH="698500" progId="Equation.DSMT4">
                  <p:embed/>
                </p:oleObj>
              </mc:Choice>
              <mc:Fallback>
                <p:oleObj name="Equation" r:id="rId6" imgW="4445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77733" y="850901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2837" y="338667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8311" y="282222"/>
            <a:ext cx="2391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800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solidFill>
                  <a:srgbClr val="800000"/>
                </a:solidFill>
                <a:latin typeface="Helvetica"/>
                <a:cs typeface="Helvetica"/>
              </a:rPr>
              <a:t>fter 2 iterations</a:t>
            </a:r>
            <a:endParaRPr lang="en-US" dirty="0">
              <a:solidFill>
                <a:srgbClr val="800000"/>
              </a:solidFill>
              <a:latin typeface="Helvetica"/>
              <a:cs typeface="Helvetic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3454" y="4279366"/>
            <a:ext cx="2400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 = 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/4+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/4+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/2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30150" y="1308692"/>
            <a:ext cx="1266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    =  </a:t>
            </a:r>
            <a:r>
              <a:rPr lang="en-US" dirty="0" smtClean="0">
                <a:solidFill>
                  <a:srgbClr val="3366FF"/>
                </a:solidFill>
                <a:latin typeface="Helvetica"/>
                <a:cs typeface="Helvetica"/>
              </a:rPr>
              <a:t>M</a:t>
            </a:r>
            <a:r>
              <a:rPr lang="en-US" sz="2800" baseline="30000" dirty="0" smtClean="0">
                <a:solidFill>
                  <a:srgbClr val="FF0000"/>
                </a:solidFill>
                <a:latin typeface="Helvetica"/>
                <a:cs typeface="Helvetica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6" name="Left Bracket 5"/>
          <p:cNvSpPr/>
          <p:nvPr/>
        </p:nvSpPr>
        <p:spPr bwMode="auto">
          <a:xfrm>
            <a:off x="3450166" y="649111"/>
            <a:ext cx="381000" cy="1834445"/>
          </a:xfrm>
          <a:prstGeom prst="leftBracket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8" name="Left Bracket 37"/>
          <p:cNvSpPr/>
          <p:nvPr/>
        </p:nvSpPr>
        <p:spPr bwMode="auto">
          <a:xfrm>
            <a:off x="4696173" y="639234"/>
            <a:ext cx="381000" cy="1834445"/>
          </a:xfrm>
          <a:prstGeom prst="leftBracket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725409"/>
              </p:ext>
            </p:extLst>
          </p:nvPr>
        </p:nvGraphicFramePr>
        <p:xfrm>
          <a:off x="6107288" y="843845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6" name="Equation" r:id="rId7" imgW="444500" imgH="698500" progId="Equation.DSMT4">
                  <p:embed/>
                </p:oleObj>
              </mc:Choice>
              <mc:Fallback>
                <p:oleObj name="Equation" r:id="rId7" imgW="4445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07288" y="843845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72810" y="176386"/>
            <a:ext cx="2237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fter 1 iteration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7484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>
                <a:latin typeface="Helvetica"/>
                <a:cs typeface="Helvetica"/>
              </a:rPr>
              <a:pPr>
                <a:defRPr/>
              </a:pPr>
              <a:t>39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5787" y="5312300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 = 3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77075" y="3291589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35618" y="38527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07504" y="3085260"/>
            <a:ext cx="36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56468" y="574608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971909" y="3004255"/>
            <a:ext cx="2685977" cy="3081880"/>
            <a:chOff x="2971909" y="3004255"/>
            <a:chExt cx="2685977" cy="3081880"/>
          </a:xfrm>
        </p:grpSpPr>
        <p:pic>
          <p:nvPicPr>
            <p:cNvPr id="29" name="Picture 28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909" y="3769001"/>
              <a:ext cx="1020562" cy="1162465"/>
            </a:xfrm>
            <a:prstGeom prst="rect">
              <a:avLst/>
            </a:prstGeom>
          </p:spPr>
        </p:pic>
        <p:pic>
          <p:nvPicPr>
            <p:cNvPr id="30" name="Picture 29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334" y="4923670"/>
              <a:ext cx="1020562" cy="1162465"/>
            </a:xfrm>
            <a:prstGeom prst="rect">
              <a:avLst/>
            </a:prstGeom>
          </p:spPr>
        </p:pic>
        <p:pic>
          <p:nvPicPr>
            <p:cNvPr id="31" name="Picture 30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324" y="3004255"/>
              <a:ext cx="1020562" cy="1162465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 bwMode="auto">
            <a:xfrm flipV="1">
              <a:off x="3785973" y="3940623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Connector 32"/>
            <p:cNvCxnSpPr>
              <a:endCxn id="30" idx="1"/>
            </p:cNvCxnSpPr>
            <p:nvPr/>
          </p:nvCxnSpPr>
          <p:spPr bwMode="auto">
            <a:xfrm>
              <a:off x="3731054" y="4929163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V="1">
              <a:off x="3853700" y="4057741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3643565" y="5032174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603211"/>
              </p:ext>
            </p:extLst>
          </p:nvPr>
        </p:nvGraphicFramePr>
        <p:xfrm>
          <a:off x="1728611" y="860779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4" name="Equation" r:id="rId4" imgW="444500" imgH="698500" progId="Equation.DSMT4">
                  <p:embed/>
                </p:oleObj>
              </mc:Choice>
              <mc:Fallback>
                <p:oleObj name="Equation" r:id="rId4" imgW="4445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8611" y="860779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2745729" y="1311514"/>
            <a:ext cx="979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:=  </a:t>
            </a:r>
            <a:r>
              <a:rPr lang="en-US" dirty="0" smtClean="0">
                <a:solidFill>
                  <a:srgbClr val="3366FF"/>
                </a:solidFill>
                <a:latin typeface="Helvetica"/>
                <a:cs typeface="Helvetica"/>
              </a:rPr>
              <a:t>M</a:t>
            </a:r>
            <a:r>
              <a:rPr lang="en-US" baseline="30000" dirty="0" smtClean="0">
                <a:solidFill>
                  <a:srgbClr val="FF0000"/>
                </a:solidFill>
                <a:latin typeface="Helvetica"/>
                <a:cs typeface="Helvetica"/>
              </a:rPr>
              <a:t>k</a:t>
            </a: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446676"/>
              </p:ext>
            </p:extLst>
          </p:nvPr>
        </p:nvGraphicFramePr>
        <p:xfrm>
          <a:off x="3687233" y="843845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5" name="Equation" r:id="rId6" imgW="444500" imgH="698500" progId="Equation.DSMT4">
                  <p:embed/>
                </p:oleObj>
              </mc:Choice>
              <mc:Fallback>
                <p:oleObj name="Equation" r:id="rId6" imgW="4445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87233" y="843845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2837" y="338667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53454" y="4279366"/>
            <a:ext cx="2400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 = 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/4+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/4+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/2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6952" y="282222"/>
            <a:ext cx="2374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800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solidFill>
                  <a:srgbClr val="800000"/>
                </a:solidFill>
                <a:latin typeface="Helvetica"/>
                <a:cs typeface="Helvetica"/>
              </a:rPr>
              <a:t>fter k iterations</a:t>
            </a:r>
            <a:endParaRPr lang="en-US" dirty="0">
              <a:solidFill>
                <a:srgbClr val="80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7240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  …  Dictionary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General agreement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Well-Known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459" y="1510553"/>
            <a:ext cx="8175812" cy="4572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Reliable links &amp; nodes: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Consensus achievable </a:t>
            </a:r>
            <a:r>
              <a:rPr lang="en-US" dirty="0" err="1" smtClean="0"/>
              <a:t>iff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at least one node can reach all other nodes</a:t>
            </a:r>
          </a:p>
          <a:p>
            <a:endParaRPr lang="en-US" dirty="0"/>
          </a:p>
          <a:p>
            <a:r>
              <a:rPr lang="en-US" dirty="0" smtClean="0"/>
              <a:t>Average consensus achievable </a:t>
            </a:r>
            <a:r>
              <a:rPr lang="en-US" dirty="0" err="1" smtClean="0"/>
              <a:t>iff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strongly connected graph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with suitably chosen </a:t>
            </a:r>
            <a:r>
              <a:rPr lang="en-US" dirty="0" smtClean="0">
                <a:solidFill>
                  <a:srgbClr val="FF0000"/>
                </a:solidFill>
              </a:rPr>
              <a:t>transition matrix M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0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Well-Known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459" y="1510553"/>
            <a:ext cx="8175812" cy="4572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Reliable links &amp; nodes: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Consensus achievable </a:t>
            </a:r>
            <a:r>
              <a:rPr lang="en-US" dirty="0" err="1" smtClean="0"/>
              <a:t>iff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at least one node can reach all other nodes</a:t>
            </a:r>
          </a:p>
          <a:p>
            <a:endParaRPr lang="en-US" dirty="0"/>
          </a:p>
          <a:p>
            <a:r>
              <a:rPr lang="en-US" dirty="0" smtClean="0"/>
              <a:t>Average consensus achievable </a:t>
            </a:r>
            <a:r>
              <a:rPr lang="en-US" dirty="0" err="1" smtClean="0"/>
              <a:t>iff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strongly connected graph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with suitably chosen </a:t>
            </a:r>
            <a:r>
              <a:rPr lang="en-US" dirty="0" smtClean="0">
                <a:solidFill>
                  <a:srgbClr val="FF0000"/>
                </a:solidFill>
              </a:rPr>
              <a:t>transition matrix M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5714998" y="2070848"/>
            <a:ext cx="3361765" cy="1196788"/>
          </a:xfrm>
          <a:prstGeom prst="ellipse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Row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stochastic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18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Well-Known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459" y="1510553"/>
            <a:ext cx="8175812" cy="4572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Reliable links &amp; nodes: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Consensus achievable </a:t>
            </a:r>
            <a:r>
              <a:rPr lang="en-US" dirty="0" err="1" smtClean="0"/>
              <a:t>iff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at least one node can reach all other nodes</a:t>
            </a:r>
          </a:p>
          <a:p>
            <a:endParaRPr lang="en-US" dirty="0"/>
          </a:p>
          <a:p>
            <a:r>
              <a:rPr lang="en-US" dirty="0" smtClean="0"/>
              <a:t>Average consensus achievable </a:t>
            </a:r>
            <a:r>
              <a:rPr lang="en-US" dirty="0" err="1" smtClean="0"/>
              <a:t>iff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strongly connected graph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with suitably chosen </a:t>
            </a:r>
            <a:r>
              <a:rPr lang="en-US" dirty="0" smtClean="0">
                <a:solidFill>
                  <a:srgbClr val="FF0000"/>
                </a:solidFill>
              </a:rPr>
              <a:t>transition matrix M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5714998" y="2070848"/>
            <a:ext cx="3361765" cy="1196788"/>
          </a:xfrm>
          <a:prstGeom prst="ellipse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Row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stochastic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706034" y="4253752"/>
            <a:ext cx="3361765" cy="1232648"/>
          </a:xfrm>
          <a:prstGeom prst="ellipse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Doubly stochastic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18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>
                <a:latin typeface="Helvetica"/>
                <a:cs typeface="Helvetica"/>
              </a:rPr>
              <a:pPr>
                <a:defRPr/>
              </a:pPr>
              <a:t>43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5787" y="5312300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 = 3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77075" y="3291589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35618" y="38527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07504" y="3085260"/>
            <a:ext cx="36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56468" y="574608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971909" y="3004255"/>
            <a:ext cx="2685977" cy="3081880"/>
            <a:chOff x="2971909" y="3004255"/>
            <a:chExt cx="2685977" cy="3081880"/>
          </a:xfrm>
        </p:grpSpPr>
        <p:pic>
          <p:nvPicPr>
            <p:cNvPr id="29" name="Picture 28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909" y="3769001"/>
              <a:ext cx="1020562" cy="1162465"/>
            </a:xfrm>
            <a:prstGeom prst="rect">
              <a:avLst/>
            </a:prstGeom>
          </p:spPr>
        </p:pic>
        <p:pic>
          <p:nvPicPr>
            <p:cNvPr id="30" name="Picture 29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334" y="4923670"/>
              <a:ext cx="1020562" cy="1162465"/>
            </a:xfrm>
            <a:prstGeom prst="rect">
              <a:avLst/>
            </a:prstGeom>
          </p:spPr>
        </p:pic>
        <p:pic>
          <p:nvPicPr>
            <p:cNvPr id="31" name="Picture 30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324" y="3004255"/>
              <a:ext cx="1020562" cy="1162465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 bwMode="auto">
            <a:xfrm flipV="1">
              <a:off x="3785973" y="3940623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Connector 32"/>
            <p:cNvCxnSpPr>
              <a:endCxn id="30" idx="1"/>
            </p:cNvCxnSpPr>
            <p:nvPr/>
          </p:nvCxnSpPr>
          <p:spPr bwMode="auto">
            <a:xfrm>
              <a:off x="3731054" y="4929163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V="1">
              <a:off x="3853700" y="4057741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3643565" y="5032174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538358"/>
              </p:ext>
            </p:extLst>
          </p:nvPr>
        </p:nvGraphicFramePr>
        <p:xfrm>
          <a:off x="1728611" y="860779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6" name="Equation" r:id="rId4" imgW="444500" imgH="698500" progId="Equation.DSMT4">
                  <p:embed/>
                </p:oleObj>
              </mc:Choice>
              <mc:Fallback>
                <p:oleObj name="Equation" r:id="rId4" imgW="4445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8611" y="860779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2745729" y="1311514"/>
            <a:ext cx="979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:=  </a:t>
            </a:r>
            <a:r>
              <a:rPr lang="en-US" dirty="0" smtClean="0">
                <a:solidFill>
                  <a:srgbClr val="3366FF"/>
                </a:solidFill>
                <a:latin typeface="Helvetica"/>
                <a:cs typeface="Helvetica"/>
              </a:rPr>
              <a:t>M</a:t>
            </a:r>
            <a:r>
              <a:rPr lang="en-US" baseline="30000" dirty="0" smtClean="0">
                <a:solidFill>
                  <a:srgbClr val="FF0000"/>
                </a:solidFill>
                <a:latin typeface="Helvetica"/>
                <a:cs typeface="Helvetica"/>
              </a:rPr>
              <a:t>k</a:t>
            </a: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236749"/>
              </p:ext>
            </p:extLst>
          </p:nvPr>
        </p:nvGraphicFramePr>
        <p:xfrm>
          <a:off x="3687233" y="843845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7" name="Equation" r:id="rId6" imgW="444500" imgH="698500" progId="Equation.DSMT4">
                  <p:embed/>
                </p:oleObj>
              </mc:Choice>
              <mc:Fallback>
                <p:oleObj name="Equation" r:id="rId6" imgW="4445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87233" y="843845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2837" y="338667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118366"/>
              </p:ext>
            </p:extLst>
          </p:nvPr>
        </p:nvGraphicFramePr>
        <p:xfrm>
          <a:off x="5459242" y="850726"/>
          <a:ext cx="2435925" cy="140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8" name="Equation" r:id="rId7" imgW="1320800" imgH="685800" progId="Equation.DSMT4">
                  <p:embed/>
                </p:oleObj>
              </mc:Choice>
              <mc:Fallback>
                <p:oleObj name="Equation" r:id="rId7" imgW="13208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59242" y="850726"/>
                        <a:ext cx="2435925" cy="1402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4754270" y="1308692"/>
            <a:ext cx="513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/>
                <a:cs typeface="Helvetica"/>
                <a:sym typeface="Wingdings"/>
              </a:rPr>
              <a:t> </a:t>
            </a: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529926"/>
              </p:ext>
            </p:extLst>
          </p:nvPr>
        </p:nvGraphicFramePr>
        <p:xfrm>
          <a:off x="7953018" y="819856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9" name="Equation" r:id="rId9" imgW="444500" imgH="698500" progId="Equation.DSMT4">
                  <p:embed/>
                </p:oleObj>
              </mc:Choice>
              <mc:Fallback>
                <p:oleObj name="Equation" r:id="rId9" imgW="4445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3018" y="819856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553454" y="4279366"/>
            <a:ext cx="2400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 = 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/4+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/4+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/2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72854" y="2608020"/>
            <a:ext cx="3361765" cy="1145233"/>
          </a:xfrm>
          <a:prstGeom prst="ellipse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Doubly stochastic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94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Asynchrony results in time-varying transition matrices</a:t>
            </a:r>
          </a:p>
          <a:p>
            <a:endParaRPr lang="en-US" dirty="0"/>
          </a:p>
          <a:p>
            <a:r>
              <a:rPr lang="en-US" dirty="0" smtClean="0"/>
              <a:t>Results hold under mild conditions         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[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Hajnal58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]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3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An Implementation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:</a:t>
            </a:r>
            <a:b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dirty="0" smtClean="0"/>
              <a:t>Mass Transfer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+ </a:t>
            </a:r>
            <a:r>
              <a:rPr lang="en-US" dirty="0" smtClean="0"/>
              <a:t>Accumulation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799" y="1524000"/>
            <a:ext cx="7992533" cy="4572000"/>
          </a:xfrm>
        </p:spPr>
        <p:txBody>
          <a:bodyPr/>
          <a:lstStyle/>
          <a:p>
            <a:r>
              <a:rPr lang="en-US" dirty="0" smtClean="0"/>
              <a:t>Each node “</a:t>
            </a:r>
            <a:r>
              <a:rPr lang="en-US" dirty="0" smtClean="0">
                <a:solidFill>
                  <a:srgbClr val="FF0000"/>
                </a:solidFill>
              </a:rPr>
              <a:t>transfers mass</a:t>
            </a:r>
            <a:r>
              <a:rPr lang="en-US" dirty="0" smtClean="0"/>
              <a:t>” to neighbors via messages</a:t>
            </a:r>
          </a:p>
          <a:p>
            <a:r>
              <a:rPr lang="en-US" dirty="0" smtClean="0"/>
              <a:t>Next state = Total received mass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>
                <a:latin typeface="Helvetica"/>
                <a:cs typeface="Helvetica"/>
              </a:rPr>
              <a:pPr>
                <a:defRPr/>
              </a:pPr>
              <a:t>45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35618" y="38527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07504" y="3085260"/>
            <a:ext cx="36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56468" y="574608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971909" y="3004255"/>
            <a:ext cx="2685977" cy="3081880"/>
            <a:chOff x="2971909" y="3004255"/>
            <a:chExt cx="2685977" cy="3081880"/>
          </a:xfrm>
        </p:grpSpPr>
        <p:pic>
          <p:nvPicPr>
            <p:cNvPr id="29" name="Picture 28" descr="AA02820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909" y="3769001"/>
              <a:ext cx="1020562" cy="1162465"/>
            </a:xfrm>
            <a:prstGeom prst="rect">
              <a:avLst/>
            </a:prstGeom>
          </p:spPr>
        </p:pic>
        <p:pic>
          <p:nvPicPr>
            <p:cNvPr id="30" name="Picture 29" descr="AA02820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334" y="4923670"/>
              <a:ext cx="1020562" cy="1162465"/>
            </a:xfrm>
            <a:prstGeom prst="rect">
              <a:avLst/>
            </a:prstGeom>
          </p:spPr>
        </p:pic>
        <p:pic>
          <p:nvPicPr>
            <p:cNvPr id="31" name="Picture 30" descr="AA02820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324" y="3004255"/>
              <a:ext cx="1020562" cy="1162465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 bwMode="auto">
            <a:xfrm flipV="1">
              <a:off x="3785973" y="3940623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Connector 32"/>
            <p:cNvCxnSpPr>
              <a:endCxn id="30" idx="1"/>
            </p:cNvCxnSpPr>
            <p:nvPr/>
          </p:nvCxnSpPr>
          <p:spPr bwMode="auto">
            <a:xfrm>
              <a:off x="3731054" y="4929163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1797112" y="4297252"/>
            <a:ext cx="595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800000"/>
                </a:solidFill>
                <a:latin typeface="Helvetica"/>
                <a:cs typeface="Helvetica"/>
              </a:rPr>
              <a:t>c/2</a:t>
            </a:r>
            <a:endParaRPr lang="en-US" dirty="0">
              <a:solidFill>
                <a:srgbClr val="800000"/>
              </a:solidFill>
              <a:latin typeface="Helvetica"/>
              <a:cs typeface="Helvetic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95243" y="3570111"/>
            <a:ext cx="595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800000"/>
                </a:solidFill>
                <a:latin typeface="Helvetica"/>
                <a:cs typeface="Helvetica"/>
              </a:rPr>
              <a:t>c/4</a:t>
            </a:r>
            <a:endParaRPr lang="en-US" dirty="0">
              <a:solidFill>
                <a:srgbClr val="800000"/>
              </a:solidFill>
              <a:latin typeface="Helvetica"/>
              <a:cs typeface="Helvetic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4732" y="5175422"/>
            <a:ext cx="240056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 = 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/4+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/4+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/2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2360443" y="4442177"/>
            <a:ext cx="600068" cy="345723"/>
          </a:xfrm>
          <a:custGeom>
            <a:avLst/>
            <a:gdLst>
              <a:gd name="connsiteX0" fmla="*/ 691790 w 769401"/>
              <a:gd name="connsiteY0" fmla="*/ 0 h 754945"/>
              <a:gd name="connsiteX1" fmla="*/ 345 w 769401"/>
              <a:gd name="connsiteY1" fmla="*/ 359833 h 754945"/>
              <a:gd name="connsiteX2" fmla="*/ 769401 w 769401"/>
              <a:gd name="connsiteY2" fmla="*/ 754945 h 75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9401" h="754945">
                <a:moveTo>
                  <a:pt x="691790" y="0"/>
                </a:moveTo>
                <a:cubicBezTo>
                  <a:pt x="339600" y="117004"/>
                  <a:pt x="-12590" y="234009"/>
                  <a:pt x="345" y="359833"/>
                </a:cubicBezTo>
                <a:cubicBezTo>
                  <a:pt x="13280" y="485657"/>
                  <a:pt x="769401" y="754945"/>
                  <a:pt x="769401" y="754945"/>
                </a:cubicBezTo>
              </a:path>
            </a:pathLst>
          </a:custGeom>
          <a:ln w="28575">
            <a:solidFill>
              <a:srgbClr val="800000"/>
            </a:solidFill>
            <a:tailEnd type="arrow"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01731" y="5425189"/>
            <a:ext cx="198143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 = 3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13019" y="3404478"/>
            <a:ext cx="198143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04087" y="4893730"/>
            <a:ext cx="595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800000"/>
                </a:solidFill>
                <a:latin typeface="Helvetica"/>
                <a:cs typeface="Helvetica"/>
              </a:rPr>
              <a:t>c/4</a:t>
            </a:r>
            <a:endParaRPr lang="en-US" dirty="0">
              <a:solidFill>
                <a:srgbClr val="800000"/>
              </a:solidFill>
              <a:latin typeface="Helvetica"/>
              <a:cs typeface="Helvetica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2143497" y="5027026"/>
            <a:ext cx="640570" cy="762292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490411" y="5274875"/>
            <a:ext cx="640570" cy="762292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8483337" y="3269484"/>
            <a:ext cx="640570" cy="762292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48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An Implementation:</a:t>
            </a:r>
            <a:b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dirty="0" smtClean="0"/>
              <a:t>Mass Transfer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+ </a:t>
            </a:r>
            <a:r>
              <a:rPr lang="en-US" dirty="0" smtClean="0"/>
              <a:t>Accumulation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799" y="1524000"/>
            <a:ext cx="7992533" cy="4572000"/>
          </a:xfrm>
        </p:spPr>
        <p:txBody>
          <a:bodyPr/>
          <a:lstStyle/>
          <a:p>
            <a:r>
              <a:rPr lang="en-US" dirty="0" smtClean="0"/>
              <a:t>Each node “</a:t>
            </a:r>
            <a:r>
              <a:rPr lang="en-US" dirty="0" smtClean="0">
                <a:solidFill>
                  <a:srgbClr val="FF0000"/>
                </a:solidFill>
              </a:rPr>
              <a:t>transfers mass</a:t>
            </a:r>
            <a:r>
              <a:rPr lang="en-US" dirty="0" smtClean="0"/>
              <a:t>” to neighbors via messages</a:t>
            </a:r>
          </a:p>
          <a:p>
            <a:r>
              <a:rPr lang="en-US" dirty="0" smtClean="0"/>
              <a:t>Next state = Total received mass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>
                <a:latin typeface="Helvetica"/>
                <a:cs typeface="Helvetica"/>
              </a:rPr>
              <a:pPr>
                <a:defRPr/>
              </a:pPr>
              <a:t>46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35618" y="38527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07504" y="3085260"/>
            <a:ext cx="36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56468" y="574608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971909" y="3004255"/>
            <a:ext cx="2685977" cy="3081880"/>
            <a:chOff x="2971909" y="3004255"/>
            <a:chExt cx="2685977" cy="3081880"/>
          </a:xfrm>
        </p:grpSpPr>
        <p:pic>
          <p:nvPicPr>
            <p:cNvPr id="29" name="Picture 28" descr="AA02820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909" y="3769001"/>
              <a:ext cx="1020562" cy="1162465"/>
            </a:xfrm>
            <a:prstGeom prst="rect">
              <a:avLst/>
            </a:prstGeom>
          </p:spPr>
        </p:pic>
        <p:pic>
          <p:nvPicPr>
            <p:cNvPr id="30" name="Picture 29" descr="AA02820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334" y="4923670"/>
              <a:ext cx="1020562" cy="1162465"/>
            </a:xfrm>
            <a:prstGeom prst="rect">
              <a:avLst/>
            </a:prstGeom>
          </p:spPr>
        </p:pic>
        <p:pic>
          <p:nvPicPr>
            <p:cNvPr id="31" name="Picture 30" descr="AA02820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324" y="3004255"/>
              <a:ext cx="1020562" cy="1162465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 bwMode="auto">
            <a:xfrm flipV="1">
              <a:off x="3785973" y="3940623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Connector 32"/>
            <p:cNvCxnSpPr>
              <a:endCxn id="30" idx="1"/>
            </p:cNvCxnSpPr>
            <p:nvPr/>
          </p:nvCxnSpPr>
          <p:spPr bwMode="auto">
            <a:xfrm>
              <a:off x="3731054" y="4929163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V="1">
              <a:off x="3853700" y="4057741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3643565" y="5032174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1C941E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1797112" y="4297252"/>
            <a:ext cx="595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800000"/>
                </a:solidFill>
                <a:latin typeface="Helvetica"/>
                <a:cs typeface="Helvetica"/>
              </a:rPr>
              <a:t>c/2</a:t>
            </a:r>
            <a:endParaRPr lang="en-US" dirty="0">
              <a:solidFill>
                <a:srgbClr val="800000"/>
              </a:solidFill>
              <a:latin typeface="Helvetica"/>
              <a:cs typeface="Helvetic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95243" y="3570111"/>
            <a:ext cx="595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800000"/>
                </a:solidFill>
                <a:latin typeface="Helvetica"/>
                <a:cs typeface="Helvetica"/>
              </a:rPr>
              <a:t>c/4</a:t>
            </a:r>
            <a:endParaRPr lang="en-US" dirty="0">
              <a:solidFill>
                <a:srgbClr val="800000"/>
              </a:solidFill>
              <a:latin typeface="Helvetica"/>
              <a:cs typeface="Helvetic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04087" y="4893730"/>
            <a:ext cx="595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800000"/>
                </a:solidFill>
                <a:latin typeface="Helvetica"/>
                <a:cs typeface="Helvetica"/>
              </a:rPr>
              <a:t>c/4</a:t>
            </a:r>
            <a:endParaRPr lang="en-US" dirty="0">
              <a:solidFill>
                <a:srgbClr val="800000"/>
              </a:solidFill>
              <a:latin typeface="Helvetica"/>
              <a:cs typeface="Helvetica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5354821" y="5326943"/>
            <a:ext cx="600068" cy="345723"/>
          </a:xfrm>
          <a:custGeom>
            <a:avLst/>
            <a:gdLst>
              <a:gd name="connsiteX0" fmla="*/ 691790 w 769401"/>
              <a:gd name="connsiteY0" fmla="*/ 0 h 754945"/>
              <a:gd name="connsiteX1" fmla="*/ 345 w 769401"/>
              <a:gd name="connsiteY1" fmla="*/ 359833 h 754945"/>
              <a:gd name="connsiteX2" fmla="*/ 769401 w 769401"/>
              <a:gd name="connsiteY2" fmla="*/ 754945 h 75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9401" h="754945">
                <a:moveTo>
                  <a:pt x="691790" y="0"/>
                </a:moveTo>
                <a:cubicBezTo>
                  <a:pt x="339600" y="117004"/>
                  <a:pt x="-12590" y="234009"/>
                  <a:pt x="345" y="359833"/>
                </a:cubicBezTo>
                <a:cubicBezTo>
                  <a:pt x="13280" y="485657"/>
                  <a:pt x="769401" y="754945"/>
                  <a:pt x="769401" y="754945"/>
                </a:cubicBezTo>
              </a:path>
            </a:pathLst>
          </a:custGeom>
          <a:ln w="28575">
            <a:solidFill>
              <a:srgbClr val="1C941E"/>
            </a:solidFill>
            <a:tailEnd type="arrow"/>
          </a:ln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63457" y="5271907"/>
            <a:ext cx="61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1C941E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solidFill>
                  <a:srgbClr val="1C941E"/>
                </a:solidFill>
                <a:latin typeface="Helvetica"/>
                <a:cs typeface="Helvetica"/>
              </a:rPr>
              <a:t>/4</a:t>
            </a:r>
            <a:endParaRPr lang="en-US" dirty="0">
              <a:solidFill>
                <a:srgbClr val="1C941E"/>
              </a:solidFill>
              <a:latin typeface="Helvetica"/>
              <a:cs typeface="Helvetic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66190" y="4246030"/>
            <a:ext cx="61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3366FF"/>
                </a:solidFill>
                <a:latin typeface="Helvetica"/>
                <a:cs typeface="Helvetica"/>
              </a:rPr>
              <a:t>b/4</a:t>
            </a:r>
            <a:endParaRPr lang="en-US" dirty="0">
              <a:solidFill>
                <a:srgbClr val="3366FF"/>
              </a:solidFill>
              <a:latin typeface="Helvetica"/>
              <a:cs typeface="Helvetic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4732" y="5175422"/>
            <a:ext cx="240056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 = 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/4+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/4+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/2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5415492" y="3397954"/>
            <a:ext cx="600068" cy="345723"/>
          </a:xfrm>
          <a:custGeom>
            <a:avLst/>
            <a:gdLst>
              <a:gd name="connsiteX0" fmla="*/ 691790 w 769401"/>
              <a:gd name="connsiteY0" fmla="*/ 0 h 754945"/>
              <a:gd name="connsiteX1" fmla="*/ 345 w 769401"/>
              <a:gd name="connsiteY1" fmla="*/ 359833 h 754945"/>
              <a:gd name="connsiteX2" fmla="*/ 769401 w 769401"/>
              <a:gd name="connsiteY2" fmla="*/ 754945 h 75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9401" h="754945">
                <a:moveTo>
                  <a:pt x="691790" y="0"/>
                </a:moveTo>
                <a:cubicBezTo>
                  <a:pt x="339600" y="117004"/>
                  <a:pt x="-12590" y="234009"/>
                  <a:pt x="345" y="359833"/>
                </a:cubicBezTo>
                <a:cubicBezTo>
                  <a:pt x="13280" y="485657"/>
                  <a:pt x="769401" y="754945"/>
                  <a:pt x="769401" y="754945"/>
                </a:cubicBezTo>
              </a:path>
            </a:pathLst>
          </a:custGeom>
          <a:ln w="28575">
            <a:solidFill>
              <a:srgbClr val="0000FF"/>
            </a:solidFill>
            <a:tailEnd type="arrow"/>
          </a:ln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03942" y="3375374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3366FF"/>
                </a:solidFill>
                <a:latin typeface="Helvetica"/>
                <a:cs typeface="Helvetica"/>
              </a:rPr>
              <a:t>3b/4</a:t>
            </a:r>
            <a:endParaRPr lang="en-US" dirty="0">
              <a:solidFill>
                <a:srgbClr val="3366FF"/>
              </a:solidFill>
              <a:latin typeface="Helvetica"/>
              <a:cs typeface="Helvetica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2360443" y="4442177"/>
            <a:ext cx="600068" cy="345723"/>
          </a:xfrm>
          <a:custGeom>
            <a:avLst/>
            <a:gdLst>
              <a:gd name="connsiteX0" fmla="*/ 691790 w 769401"/>
              <a:gd name="connsiteY0" fmla="*/ 0 h 754945"/>
              <a:gd name="connsiteX1" fmla="*/ 345 w 769401"/>
              <a:gd name="connsiteY1" fmla="*/ 359833 h 754945"/>
              <a:gd name="connsiteX2" fmla="*/ 769401 w 769401"/>
              <a:gd name="connsiteY2" fmla="*/ 754945 h 75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9401" h="754945">
                <a:moveTo>
                  <a:pt x="691790" y="0"/>
                </a:moveTo>
                <a:cubicBezTo>
                  <a:pt x="339600" y="117004"/>
                  <a:pt x="-12590" y="234009"/>
                  <a:pt x="345" y="359833"/>
                </a:cubicBezTo>
                <a:cubicBezTo>
                  <a:pt x="13280" y="485657"/>
                  <a:pt x="769401" y="754945"/>
                  <a:pt x="769401" y="754945"/>
                </a:cubicBezTo>
              </a:path>
            </a:pathLst>
          </a:custGeom>
          <a:ln w="28575">
            <a:solidFill>
              <a:srgbClr val="800000"/>
            </a:solidFill>
            <a:tailEnd type="arrow"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50328" y="5353751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1C941E"/>
                </a:solidFill>
                <a:latin typeface="Helvetica"/>
                <a:cs typeface="Helvetica"/>
              </a:rPr>
              <a:t>3a/4</a:t>
            </a:r>
            <a:endParaRPr lang="en-US" dirty="0">
              <a:solidFill>
                <a:srgbClr val="1C941E"/>
              </a:solidFill>
              <a:latin typeface="Helvetica"/>
              <a:cs typeface="Helvetic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01731" y="5425189"/>
            <a:ext cx="198143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 = 3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13019" y="3404478"/>
            <a:ext cx="198143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/4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688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of Mass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799" y="1524000"/>
            <a:ext cx="7992533" cy="4572000"/>
          </a:xfrm>
        </p:spPr>
        <p:txBody>
          <a:bodyPr/>
          <a:lstStyle/>
          <a:p>
            <a:r>
              <a:rPr lang="en-US" dirty="0" err="1" smtClean="0"/>
              <a:t>a+b+c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800000"/>
                </a:solidFill>
              </a:rPr>
              <a:t>constant </a:t>
            </a:r>
            <a:r>
              <a:rPr lang="en-US" dirty="0" smtClean="0"/>
              <a:t>after each iteration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>
                <a:latin typeface="Helvetica"/>
                <a:cs typeface="Helvetica"/>
              </a:rPr>
              <a:pPr>
                <a:defRPr/>
              </a:pPr>
              <a:t>47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35618" y="38527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07504" y="3085260"/>
            <a:ext cx="36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56468" y="574608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971909" y="3004255"/>
            <a:ext cx="2685977" cy="3081880"/>
            <a:chOff x="2971909" y="3004255"/>
            <a:chExt cx="2685977" cy="3081880"/>
          </a:xfrm>
        </p:grpSpPr>
        <p:pic>
          <p:nvPicPr>
            <p:cNvPr id="29" name="Picture 28" descr="AA02820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909" y="3769001"/>
              <a:ext cx="1020562" cy="1162465"/>
            </a:xfrm>
            <a:prstGeom prst="rect">
              <a:avLst/>
            </a:prstGeom>
          </p:spPr>
        </p:pic>
        <p:pic>
          <p:nvPicPr>
            <p:cNvPr id="30" name="Picture 29" descr="AA02820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334" y="4923670"/>
              <a:ext cx="1020562" cy="1162465"/>
            </a:xfrm>
            <a:prstGeom prst="rect">
              <a:avLst/>
            </a:prstGeom>
          </p:spPr>
        </p:pic>
        <p:pic>
          <p:nvPicPr>
            <p:cNvPr id="31" name="Picture 30" descr="AA02820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324" y="3004255"/>
              <a:ext cx="1020562" cy="1162465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 bwMode="auto">
            <a:xfrm flipV="1">
              <a:off x="3785973" y="3940623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Connector 32"/>
            <p:cNvCxnSpPr>
              <a:endCxn id="30" idx="1"/>
            </p:cNvCxnSpPr>
            <p:nvPr/>
          </p:nvCxnSpPr>
          <p:spPr bwMode="auto">
            <a:xfrm>
              <a:off x="3731054" y="4929163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V="1">
              <a:off x="3853700" y="4057741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3643565" y="5032174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1C941E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1797112" y="4297252"/>
            <a:ext cx="595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800000"/>
                </a:solidFill>
                <a:latin typeface="Helvetica"/>
                <a:cs typeface="Helvetica"/>
              </a:rPr>
              <a:t>c/2</a:t>
            </a:r>
            <a:endParaRPr lang="en-US" dirty="0">
              <a:solidFill>
                <a:srgbClr val="800000"/>
              </a:solidFill>
              <a:latin typeface="Helvetica"/>
              <a:cs typeface="Helvetic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95243" y="3570111"/>
            <a:ext cx="595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800000"/>
                </a:solidFill>
                <a:latin typeface="Helvetica"/>
                <a:cs typeface="Helvetica"/>
              </a:rPr>
              <a:t>c/4</a:t>
            </a:r>
            <a:endParaRPr lang="en-US" dirty="0">
              <a:solidFill>
                <a:srgbClr val="800000"/>
              </a:solidFill>
              <a:latin typeface="Helvetica"/>
              <a:cs typeface="Helvetic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04087" y="4893730"/>
            <a:ext cx="595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800000"/>
                </a:solidFill>
                <a:latin typeface="Helvetica"/>
                <a:cs typeface="Helvetica"/>
              </a:rPr>
              <a:t>c/4</a:t>
            </a:r>
            <a:endParaRPr lang="en-US" dirty="0">
              <a:solidFill>
                <a:srgbClr val="800000"/>
              </a:solidFill>
              <a:latin typeface="Helvetica"/>
              <a:cs typeface="Helvetica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5354821" y="5326943"/>
            <a:ext cx="600068" cy="345723"/>
          </a:xfrm>
          <a:custGeom>
            <a:avLst/>
            <a:gdLst>
              <a:gd name="connsiteX0" fmla="*/ 691790 w 769401"/>
              <a:gd name="connsiteY0" fmla="*/ 0 h 754945"/>
              <a:gd name="connsiteX1" fmla="*/ 345 w 769401"/>
              <a:gd name="connsiteY1" fmla="*/ 359833 h 754945"/>
              <a:gd name="connsiteX2" fmla="*/ 769401 w 769401"/>
              <a:gd name="connsiteY2" fmla="*/ 754945 h 75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9401" h="754945">
                <a:moveTo>
                  <a:pt x="691790" y="0"/>
                </a:moveTo>
                <a:cubicBezTo>
                  <a:pt x="339600" y="117004"/>
                  <a:pt x="-12590" y="234009"/>
                  <a:pt x="345" y="359833"/>
                </a:cubicBezTo>
                <a:cubicBezTo>
                  <a:pt x="13280" y="485657"/>
                  <a:pt x="769401" y="754945"/>
                  <a:pt x="769401" y="754945"/>
                </a:cubicBezTo>
              </a:path>
            </a:pathLst>
          </a:custGeom>
          <a:ln w="28575">
            <a:solidFill>
              <a:srgbClr val="1C941E"/>
            </a:solidFill>
            <a:tailEnd type="arrow"/>
          </a:ln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63457" y="5271907"/>
            <a:ext cx="61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1C941E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solidFill>
                  <a:srgbClr val="1C941E"/>
                </a:solidFill>
                <a:latin typeface="Helvetica"/>
                <a:cs typeface="Helvetica"/>
              </a:rPr>
              <a:t>/4</a:t>
            </a:r>
            <a:endParaRPr lang="en-US" dirty="0">
              <a:solidFill>
                <a:srgbClr val="1C941E"/>
              </a:solidFill>
              <a:latin typeface="Helvetica"/>
              <a:cs typeface="Helvetic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66190" y="4246030"/>
            <a:ext cx="61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3366FF"/>
                </a:solidFill>
                <a:latin typeface="Helvetica"/>
                <a:cs typeface="Helvetica"/>
              </a:rPr>
              <a:t>b/4</a:t>
            </a:r>
            <a:endParaRPr lang="en-US" dirty="0">
              <a:solidFill>
                <a:srgbClr val="3366FF"/>
              </a:solidFill>
              <a:latin typeface="Helvetica"/>
              <a:cs typeface="Helvetic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4732" y="5175422"/>
            <a:ext cx="240056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 = 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/4+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/4+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/2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5415492" y="3397954"/>
            <a:ext cx="600068" cy="345723"/>
          </a:xfrm>
          <a:custGeom>
            <a:avLst/>
            <a:gdLst>
              <a:gd name="connsiteX0" fmla="*/ 691790 w 769401"/>
              <a:gd name="connsiteY0" fmla="*/ 0 h 754945"/>
              <a:gd name="connsiteX1" fmla="*/ 345 w 769401"/>
              <a:gd name="connsiteY1" fmla="*/ 359833 h 754945"/>
              <a:gd name="connsiteX2" fmla="*/ 769401 w 769401"/>
              <a:gd name="connsiteY2" fmla="*/ 754945 h 75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9401" h="754945">
                <a:moveTo>
                  <a:pt x="691790" y="0"/>
                </a:moveTo>
                <a:cubicBezTo>
                  <a:pt x="339600" y="117004"/>
                  <a:pt x="-12590" y="234009"/>
                  <a:pt x="345" y="359833"/>
                </a:cubicBezTo>
                <a:cubicBezTo>
                  <a:pt x="13280" y="485657"/>
                  <a:pt x="769401" y="754945"/>
                  <a:pt x="769401" y="754945"/>
                </a:cubicBezTo>
              </a:path>
            </a:pathLst>
          </a:custGeom>
          <a:ln w="28575">
            <a:solidFill>
              <a:srgbClr val="0000FF"/>
            </a:solidFill>
            <a:tailEnd type="arrow"/>
          </a:ln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03942" y="3375374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3366FF"/>
                </a:solidFill>
                <a:latin typeface="Helvetica"/>
                <a:cs typeface="Helvetica"/>
              </a:rPr>
              <a:t>3b/4</a:t>
            </a:r>
            <a:endParaRPr lang="en-US" dirty="0">
              <a:solidFill>
                <a:srgbClr val="3366FF"/>
              </a:solidFill>
              <a:latin typeface="Helvetica"/>
              <a:cs typeface="Helvetica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2360443" y="4442177"/>
            <a:ext cx="600068" cy="345723"/>
          </a:xfrm>
          <a:custGeom>
            <a:avLst/>
            <a:gdLst>
              <a:gd name="connsiteX0" fmla="*/ 691790 w 769401"/>
              <a:gd name="connsiteY0" fmla="*/ 0 h 754945"/>
              <a:gd name="connsiteX1" fmla="*/ 345 w 769401"/>
              <a:gd name="connsiteY1" fmla="*/ 359833 h 754945"/>
              <a:gd name="connsiteX2" fmla="*/ 769401 w 769401"/>
              <a:gd name="connsiteY2" fmla="*/ 754945 h 75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9401" h="754945">
                <a:moveTo>
                  <a:pt x="691790" y="0"/>
                </a:moveTo>
                <a:cubicBezTo>
                  <a:pt x="339600" y="117004"/>
                  <a:pt x="-12590" y="234009"/>
                  <a:pt x="345" y="359833"/>
                </a:cubicBezTo>
                <a:cubicBezTo>
                  <a:pt x="13280" y="485657"/>
                  <a:pt x="769401" y="754945"/>
                  <a:pt x="769401" y="754945"/>
                </a:cubicBezTo>
              </a:path>
            </a:pathLst>
          </a:custGeom>
          <a:ln w="28575">
            <a:solidFill>
              <a:srgbClr val="800000"/>
            </a:solidFill>
            <a:tailEnd type="arrow"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50328" y="5353751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1C941E"/>
                </a:solidFill>
                <a:latin typeface="Helvetica"/>
                <a:cs typeface="Helvetica"/>
              </a:rPr>
              <a:t>3a/4</a:t>
            </a:r>
            <a:endParaRPr lang="en-US" dirty="0">
              <a:solidFill>
                <a:srgbClr val="1C941E"/>
              </a:solidFill>
              <a:latin typeface="Helvetica"/>
              <a:cs typeface="Helvetic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01731" y="5425189"/>
            <a:ext cx="198143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 = 3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13019" y="3404478"/>
            <a:ext cx="198143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/4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656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Transmissions Unreliable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>
                <a:latin typeface="Helvetica"/>
                <a:cs typeface="Helvetica"/>
              </a:rPr>
              <a:pPr>
                <a:defRPr/>
              </a:pPr>
              <a:t>48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5787" y="5312300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 = 3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77075" y="3291589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4531" y="4279366"/>
            <a:ext cx="2398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 = 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/4+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/4+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/2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35618" y="38527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07504" y="3085260"/>
            <a:ext cx="36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56468" y="574608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971909" y="3004255"/>
            <a:ext cx="2685977" cy="3081880"/>
            <a:chOff x="2971909" y="3004255"/>
            <a:chExt cx="2685977" cy="3081880"/>
          </a:xfrm>
        </p:grpSpPr>
        <p:pic>
          <p:nvPicPr>
            <p:cNvPr id="29" name="Picture 28" descr="AA02820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909" y="3769001"/>
              <a:ext cx="1020562" cy="1162465"/>
            </a:xfrm>
            <a:prstGeom prst="rect">
              <a:avLst/>
            </a:prstGeom>
          </p:spPr>
        </p:pic>
        <p:pic>
          <p:nvPicPr>
            <p:cNvPr id="30" name="Picture 29" descr="AA02820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334" y="4923670"/>
              <a:ext cx="1020562" cy="1162465"/>
            </a:xfrm>
            <a:prstGeom prst="rect">
              <a:avLst/>
            </a:prstGeom>
          </p:spPr>
        </p:pic>
        <p:pic>
          <p:nvPicPr>
            <p:cNvPr id="31" name="Picture 30" descr="AA02820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324" y="3004255"/>
              <a:ext cx="1020562" cy="1162465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 bwMode="auto">
            <a:xfrm flipV="1">
              <a:off x="3785973" y="3940623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Connector 32"/>
            <p:cNvCxnSpPr>
              <a:endCxn id="30" idx="1"/>
            </p:cNvCxnSpPr>
            <p:nvPr/>
          </p:nvCxnSpPr>
          <p:spPr bwMode="auto">
            <a:xfrm>
              <a:off x="3731054" y="4929163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2" name="TextBox 1"/>
          <p:cNvSpPr txBox="1"/>
          <p:nvPr/>
        </p:nvSpPr>
        <p:spPr>
          <a:xfrm>
            <a:off x="532837" y="338667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909393" y="4783702"/>
            <a:ext cx="595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c/4</a:t>
            </a:r>
            <a:endParaRPr lang="en-US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52943" y="3844487"/>
            <a:ext cx="901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X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39765" y="3223759"/>
            <a:ext cx="518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X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2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Unreliability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>
                <a:latin typeface="Helvetica"/>
                <a:cs typeface="Helvetica"/>
              </a:rPr>
              <a:pPr>
                <a:defRPr/>
              </a:pPr>
              <a:t>49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5787" y="5312300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 = 3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77075" y="3291589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 = 3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/4+ 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4530" y="4279366"/>
            <a:ext cx="2398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 = 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/4+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/4+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/2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35618" y="38527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07504" y="3085260"/>
            <a:ext cx="36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56468" y="574608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971909" y="3004255"/>
            <a:ext cx="2685977" cy="3081880"/>
            <a:chOff x="2971909" y="3004255"/>
            <a:chExt cx="2685977" cy="3081880"/>
          </a:xfrm>
        </p:grpSpPr>
        <p:pic>
          <p:nvPicPr>
            <p:cNvPr id="29" name="Picture 28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909" y="3769001"/>
              <a:ext cx="1020562" cy="1162465"/>
            </a:xfrm>
            <a:prstGeom prst="rect">
              <a:avLst/>
            </a:prstGeom>
          </p:spPr>
        </p:pic>
        <p:pic>
          <p:nvPicPr>
            <p:cNvPr id="30" name="Picture 29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334" y="4923670"/>
              <a:ext cx="1020562" cy="1162465"/>
            </a:xfrm>
            <a:prstGeom prst="rect">
              <a:avLst/>
            </a:prstGeom>
          </p:spPr>
        </p:pic>
        <p:pic>
          <p:nvPicPr>
            <p:cNvPr id="31" name="Picture 30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324" y="3004255"/>
              <a:ext cx="1020562" cy="1162465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532837" y="338667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372237" y="4258768"/>
            <a:ext cx="595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c/4</a:t>
            </a:r>
            <a:endParaRPr lang="en-US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085166" y="4148667"/>
            <a:ext cx="366894" cy="783167"/>
          </a:xfrm>
          <a:custGeom>
            <a:avLst/>
            <a:gdLst>
              <a:gd name="connsiteX0" fmla="*/ 7056 w 366894"/>
              <a:gd name="connsiteY0" fmla="*/ 0 h 783167"/>
              <a:gd name="connsiteX1" fmla="*/ 366889 w 366894"/>
              <a:gd name="connsiteY1" fmla="*/ 338667 h 783167"/>
              <a:gd name="connsiteX2" fmla="*/ 0 w 366894"/>
              <a:gd name="connsiteY2" fmla="*/ 783167 h 78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894" h="783167">
                <a:moveTo>
                  <a:pt x="7056" y="0"/>
                </a:moveTo>
                <a:cubicBezTo>
                  <a:pt x="187560" y="104069"/>
                  <a:pt x="368065" y="208139"/>
                  <a:pt x="366889" y="338667"/>
                </a:cubicBezTo>
                <a:cubicBezTo>
                  <a:pt x="365713" y="469195"/>
                  <a:pt x="0" y="783167"/>
                  <a:pt x="0" y="783167"/>
                </a:cubicBezTo>
              </a:path>
            </a:pathLst>
          </a:custGeom>
          <a:ln w="28575">
            <a:solidFill>
              <a:srgbClr val="0000FF"/>
            </a:solidFill>
            <a:prstDash val="sys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948289" y="4138789"/>
            <a:ext cx="366894" cy="783167"/>
          </a:xfrm>
          <a:custGeom>
            <a:avLst/>
            <a:gdLst>
              <a:gd name="connsiteX0" fmla="*/ 7056 w 366894"/>
              <a:gd name="connsiteY0" fmla="*/ 0 h 783167"/>
              <a:gd name="connsiteX1" fmla="*/ 366889 w 366894"/>
              <a:gd name="connsiteY1" fmla="*/ 338667 h 783167"/>
              <a:gd name="connsiteX2" fmla="*/ 0 w 366894"/>
              <a:gd name="connsiteY2" fmla="*/ 783167 h 78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894" h="783167">
                <a:moveTo>
                  <a:pt x="7056" y="0"/>
                </a:moveTo>
                <a:cubicBezTo>
                  <a:pt x="187560" y="104069"/>
                  <a:pt x="368065" y="208139"/>
                  <a:pt x="366889" y="338667"/>
                </a:cubicBezTo>
                <a:cubicBezTo>
                  <a:pt x="365713" y="469195"/>
                  <a:pt x="0" y="783167"/>
                  <a:pt x="0" y="783167"/>
                </a:cubicBezTo>
              </a:path>
            </a:pathLst>
          </a:custGeom>
          <a:ln w="28575">
            <a:solidFill>
              <a:srgbClr val="0000FF"/>
            </a:solidFill>
            <a:prstDash val="sys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0521" y="2977444"/>
            <a:ext cx="7414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X</a:t>
            </a:r>
            <a:endParaRPr lang="en-US" sz="6000" dirty="0">
              <a:solidFill>
                <a:srgbClr val="FF0000"/>
              </a:solidFill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177900"/>
              </p:ext>
            </p:extLst>
          </p:nvPr>
        </p:nvGraphicFramePr>
        <p:xfrm>
          <a:off x="1733105" y="1413356"/>
          <a:ext cx="2870820" cy="1408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6" name="Equation" r:id="rId4" imgW="1397000" imgH="685800" progId="Equation.DSMT4">
                  <p:embed/>
                </p:oleObj>
              </mc:Choice>
              <mc:Fallback>
                <p:oleObj name="Equation" r:id="rId4" imgW="13970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33105" y="1413356"/>
                        <a:ext cx="2870820" cy="1408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466703"/>
              </p:ext>
            </p:extLst>
          </p:nvPr>
        </p:nvGraphicFramePr>
        <p:xfrm>
          <a:off x="4677832" y="1446389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7" name="Equation" r:id="rId6" imgW="444500" imgH="698500" progId="Equation.DSMT4">
                  <p:embed/>
                </p:oleObj>
              </mc:Choice>
              <mc:Fallback>
                <p:oleObj name="Equation" r:id="rId6" imgW="4445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77832" y="1446389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928761"/>
              </p:ext>
            </p:extLst>
          </p:nvPr>
        </p:nvGraphicFramePr>
        <p:xfrm>
          <a:off x="208843" y="1429456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8" name="Equation" r:id="rId8" imgW="444500" imgH="698500" progId="Equation.DSMT4">
                  <p:embed/>
                </p:oleObj>
              </mc:Choice>
              <mc:Fallback>
                <p:oleObj name="Equation" r:id="rId8" imgW="4445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8843" y="1429456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 bwMode="auto">
          <a:xfrm>
            <a:off x="3570111" y="1954390"/>
            <a:ext cx="825500" cy="36688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97870" y="1883009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=</a:t>
            </a: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21168" y="3588455"/>
            <a:ext cx="518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X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8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Faces of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time is it?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C90000"/>
                </a:solidFill>
              </a:rPr>
              <a:t>Network of clocks …</a:t>
            </a:r>
          </a:p>
          <a:p>
            <a:pPr marL="0" indent="0">
              <a:buNone/>
            </a:pPr>
            <a:endParaRPr lang="en-US" dirty="0">
              <a:solidFill>
                <a:srgbClr val="C9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C90000"/>
                </a:solidFill>
              </a:rPr>
              <a:t>		agree on a common notion of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294" y="2447702"/>
            <a:ext cx="632102" cy="6300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105" y="2369660"/>
            <a:ext cx="672932" cy="6890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392" y="3716644"/>
            <a:ext cx="744040" cy="7688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9436" y="3334550"/>
            <a:ext cx="494182" cy="49378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auto">
          <a:xfrm>
            <a:off x="5988389" y="2206479"/>
            <a:ext cx="3155611" cy="2390944"/>
          </a:xfrm>
          <a:prstGeom prst="rect">
            <a:avLst/>
          </a:prstGeom>
          <a:noFill/>
          <a:ln w="28575" cap="flat" cmpd="sng" algn="ctr">
            <a:solidFill>
              <a:srgbClr val="FFBE7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73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3520724" y="1388627"/>
            <a:ext cx="910166" cy="14053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of Mass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>
                <a:latin typeface="Helvetica"/>
                <a:cs typeface="Helvetica"/>
              </a:rPr>
              <a:pPr>
                <a:defRPr/>
              </a:pPr>
              <a:t>50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5787" y="5312300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 = 3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77075" y="3291589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 = 3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/4+ 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4530" y="4279366"/>
            <a:ext cx="2398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 = 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/4+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/4+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/2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35618" y="38527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07504" y="3085260"/>
            <a:ext cx="36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56468" y="574608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971909" y="3004255"/>
            <a:ext cx="2685977" cy="3081880"/>
            <a:chOff x="2971909" y="3004255"/>
            <a:chExt cx="2685977" cy="3081880"/>
          </a:xfrm>
        </p:grpSpPr>
        <p:pic>
          <p:nvPicPr>
            <p:cNvPr id="29" name="Picture 28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909" y="3769001"/>
              <a:ext cx="1020562" cy="1162465"/>
            </a:xfrm>
            <a:prstGeom prst="rect">
              <a:avLst/>
            </a:prstGeom>
          </p:spPr>
        </p:pic>
        <p:pic>
          <p:nvPicPr>
            <p:cNvPr id="30" name="Picture 29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334" y="4923670"/>
              <a:ext cx="1020562" cy="1162465"/>
            </a:xfrm>
            <a:prstGeom prst="rect">
              <a:avLst/>
            </a:prstGeom>
          </p:spPr>
        </p:pic>
        <p:pic>
          <p:nvPicPr>
            <p:cNvPr id="31" name="Picture 30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324" y="3004255"/>
              <a:ext cx="1020562" cy="1162465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532837" y="338667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372237" y="4258768"/>
            <a:ext cx="595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c/4</a:t>
            </a:r>
            <a:endParaRPr lang="en-US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085166" y="4148667"/>
            <a:ext cx="366894" cy="783167"/>
          </a:xfrm>
          <a:custGeom>
            <a:avLst/>
            <a:gdLst>
              <a:gd name="connsiteX0" fmla="*/ 7056 w 366894"/>
              <a:gd name="connsiteY0" fmla="*/ 0 h 783167"/>
              <a:gd name="connsiteX1" fmla="*/ 366889 w 366894"/>
              <a:gd name="connsiteY1" fmla="*/ 338667 h 783167"/>
              <a:gd name="connsiteX2" fmla="*/ 0 w 366894"/>
              <a:gd name="connsiteY2" fmla="*/ 783167 h 78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894" h="783167">
                <a:moveTo>
                  <a:pt x="7056" y="0"/>
                </a:moveTo>
                <a:cubicBezTo>
                  <a:pt x="187560" y="104069"/>
                  <a:pt x="368065" y="208139"/>
                  <a:pt x="366889" y="338667"/>
                </a:cubicBezTo>
                <a:cubicBezTo>
                  <a:pt x="365713" y="469195"/>
                  <a:pt x="0" y="783167"/>
                  <a:pt x="0" y="783167"/>
                </a:cubicBezTo>
              </a:path>
            </a:pathLst>
          </a:custGeom>
          <a:ln w="28575">
            <a:solidFill>
              <a:srgbClr val="0000FF"/>
            </a:solidFill>
            <a:prstDash val="sys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948289" y="4138789"/>
            <a:ext cx="366894" cy="783167"/>
          </a:xfrm>
          <a:custGeom>
            <a:avLst/>
            <a:gdLst>
              <a:gd name="connsiteX0" fmla="*/ 7056 w 366894"/>
              <a:gd name="connsiteY0" fmla="*/ 0 h 783167"/>
              <a:gd name="connsiteX1" fmla="*/ 366889 w 366894"/>
              <a:gd name="connsiteY1" fmla="*/ 338667 h 783167"/>
              <a:gd name="connsiteX2" fmla="*/ 0 w 366894"/>
              <a:gd name="connsiteY2" fmla="*/ 783167 h 78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894" h="783167">
                <a:moveTo>
                  <a:pt x="7056" y="0"/>
                </a:moveTo>
                <a:cubicBezTo>
                  <a:pt x="187560" y="104069"/>
                  <a:pt x="368065" y="208139"/>
                  <a:pt x="366889" y="338667"/>
                </a:cubicBezTo>
                <a:cubicBezTo>
                  <a:pt x="365713" y="469195"/>
                  <a:pt x="0" y="783167"/>
                  <a:pt x="0" y="783167"/>
                </a:cubicBezTo>
              </a:path>
            </a:pathLst>
          </a:custGeom>
          <a:ln w="28575">
            <a:solidFill>
              <a:srgbClr val="0000FF"/>
            </a:solidFill>
            <a:prstDash val="sys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0521" y="2977444"/>
            <a:ext cx="7414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X</a:t>
            </a:r>
            <a:endParaRPr lang="en-US" sz="6000" dirty="0">
              <a:solidFill>
                <a:srgbClr val="FF0000"/>
              </a:solidFill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411387"/>
              </p:ext>
            </p:extLst>
          </p:nvPr>
        </p:nvGraphicFramePr>
        <p:xfrm>
          <a:off x="1733105" y="1413356"/>
          <a:ext cx="2870820" cy="1408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0" name="Equation" r:id="rId4" imgW="1397000" imgH="685800" progId="Equation.DSMT4">
                  <p:embed/>
                </p:oleObj>
              </mc:Choice>
              <mc:Fallback>
                <p:oleObj name="Equation" r:id="rId4" imgW="13970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33105" y="1413356"/>
                        <a:ext cx="2870820" cy="1408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704071"/>
              </p:ext>
            </p:extLst>
          </p:nvPr>
        </p:nvGraphicFramePr>
        <p:xfrm>
          <a:off x="4677832" y="1446389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1" name="Equation" r:id="rId6" imgW="444500" imgH="698500" progId="Equation.DSMT4">
                  <p:embed/>
                </p:oleObj>
              </mc:Choice>
              <mc:Fallback>
                <p:oleObj name="Equation" r:id="rId6" imgW="4445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77832" y="1446389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71371"/>
              </p:ext>
            </p:extLst>
          </p:nvPr>
        </p:nvGraphicFramePr>
        <p:xfrm>
          <a:off x="208843" y="1429456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2" name="Equation" r:id="rId8" imgW="444500" imgH="698500" progId="Equation.DSMT4">
                  <p:embed/>
                </p:oleObj>
              </mc:Choice>
              <mc:Fallback>
                <p:oleObj name="Equation" r:id="rId8" imgW="4445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8843" y="1429456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 bwMode="auto">
          <a:xfrm>
            <a:off x="3570111" y="1954390"/>
            <a:ext cx="825500" cy="36688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97870" y="1883009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=</a:t>
            </a: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21168" y="3588455"/>
            <a:ext cx="518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X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86476" y="349956"/>
            <a:ext cx="7414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X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8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Average consensus over </a:t>
            </a:r>
            <a:r>
              <a:rPr lang="en-US" dirty="0" err="1" smtClean="0"/>
              <a:t>lossy</a:t>
            </a:r>
            <a:r>
              <a:rPr lang="en-US" dirty="0" smtClean="0"/>
              <a:t> links ?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4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47" y="1524000"/>
            <a:ext cx="8458200" cy="4572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When mass not transferred to neighbor,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	keep it to yourself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8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 bwMode="auto">
          <a:xfrm>
            <a:off x="2238981" y="4235663"/>
            <a:ext cx="667535" cy="634925"/>
          </a:xfrm>
          <a:prstGeom prst="ellipse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3520724" y="1388627"/>
            <a:ext cx="910166" cy="14053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>
                <a:latin typeface="Helvetica"/>
                <a:cs typeface="Helvetica"/>
              </a:rPr>
              <a:pPr>
                <a:defRPr/>
              </a:pPr>
              <a:t>53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5787" y="5312300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 = 3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77075" y="3291589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 = 3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/4+ 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5301" y="4311926"/>
            <a:ext cx="2988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 = 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/4+b/4+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/2+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c/4</a:t>
            </a: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35618" y="38527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07504" y="3085260"/>
            <a:ext cx="36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56468" y="574608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971909" y="3004255"/>
            <a:ext cx="2685977" cy="3081880"/>
            <a:chOff x="2971909" y="3004255"/>
            <a:chExt cx="2685977" cy="3081880"/>
          </a:xfrm>
        </p:grpSpPr>
        <p:pic>
          <p:nvPicPr>
            <p:cNvPr id="29" name="Picture 28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909" y="3769001"/>
              <a:ext cx="1020562" cy="1162465"/>
            </a:xfrm>
            <a:prstGeom prst="rect">
              <a:avLst/>
            </a:prstGeom>
          </p:spPr>
        </p:pic>
        <p:pic>
          <p:nvPicPr>
            <p:cNvPr id="30" name="Picture 29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334" y="4923670"/>
              <a:ext cx="1020562" cy="1162465"/>
            </a:xfrm>
            <a:prstGeom prst="rect">
              <a:avLst/>
            </a:prstGeom>
          </p:spPr>
        </p:pic>
        <p:pic>
          <p:nvPicPr>
            <p:cNvPr id="31" name="Picture 30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324" y="3004255"/>
              <a:ext cx="1020562" cy="1162465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532837" y="338667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372237" y="4258768"/>
            <a:ext cx="595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c/4</a:t>
            </a:r>
            <a:endParaRPr lang="en-US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085166" y="4148667"/>
            <a:ext cx="366894" cy="783167"/>
          </a:xfrm>
          <a:custGeom>
            <a:avLst/>
            <a:gdLst>
              <a:gd name="connsiteX0" fmla="*/ 7056 w 366894"/>
              <a:gd name="connsiteY0" fmla="*/ 0 h 783167"/>
              <a:gd name="connsiteX1" fmla="*/ 366889 w 366894"/>
              <a:gd name="connsiteY1" fmla="*/ 338667 h 783167"/>
              <a:gd name="connsiteX2" fmla="*/ 0 w 366894"/>
              <a:gd name="connsiteY2" fmla="*/ 783167 h 78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894" h="783167">
                <a:moveTo>
                  <a:pt x="7056" y="0"/>
                </a:moveTo>
                <a:cubicBezTo>
                  <a:pt x="187560" y="104069"/>
                  <a:pt x="368065" y="208139"/>
                  <a:pt x="366889" y="338667"/>
                </a:cubicBezTo>
                <a:cubicBezTo>
                  <a:pt x="365713" y="469195"/>
                  <a:pt x="0" y="783167"/>
                  <a:pt x="0" y="783167"/>
                </a:cubicBezTo>
              </a:path>
            </a:pathLst>
          </a:custGeom>
          <a:ln w="28575">
            <a:solidFill>
              <a:srgbClr val="0000FF"/>
            </a:solidFill>
            <a:prstDash val="sys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948289" y="4138789"/>
            <a:ext cx="366894" cy="783167"/>
          </a:xfrm>
          <a:custGeom>
            <a:avLst/>
            <a:gdLst>
              <a:gd name="connsiteX0" fmla="*/ 7056 w 366894"/>
              <a:gd name="connsiteY0" fmla="*/ 0 h 783167"/>
              <a:gd name="connsiteX1" fmla="*/ 366889 w 366894"/>
              <a:gd name="connsiteY1" fmla="*/ 338667 h 783167"/>
              <a:gd name="connsiteX2" fmla="*/ 0 w 366894"/>
              <a:gd name="connsiteY2" fmla="*/ 783167 h 78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894" h="783167">
                <a:moveTo>
                  <a:pt x="7056" y="0"/>
                </a:moveTo>
                <a:cubicBezTo>
                  <a:pt x="187560" y="104069"/>
                  <a:pt x="368065" y="208139"/>
                  <a:pt x="366889" y="338667"/>
                </a:cubicBezTo>
                <a:cubicBezTo>
                  <a:pt x="365713" y="469195"/>
                  <a:pt x="0" y="783167"/>
                  <a:pt x="0" y="783167"/>
                </a:cubicBezTo>
              </a:path>
            </a:pathLst>
          </a:custGeom>
          <a:ln w="28575">
            <a:solidFill>
              <a:srgbClr val="0000FF"/>
            </a:solidFill>
            <a:prstDash val="sys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0521" y="2977444"/>
            <a:ext cx="7414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X</a:t>
            </a:r>
            <a:endParaRPr lang="en-US" sz="6000" dirty="0">
              <a:solidFill>
                <a:srgbClr val="FF0000"/>
              </a:solidFill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918594"/>
              </p:ext>
            </p:extLst>
          </p:nvPr>
        </p:nvGraphicFramePr>
        <p:xfrm>
          <a:off x="1720850" y="1412875"/>
          <a:ext cx="28956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4" name="Equation" r:id="rId4" imgW="1409700" imgH="685800" progId="Equation.DSMT4">
                  <p:embed/>
                </p:oleObj>
              </mc:Choice>
              <mc:Fallback>
                <p:oleObj name="Equation" r:id="rId4" imgW="14097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0850" y="1412875"/>
                        <a:ext cx="2895600" cy="140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804713"/>
              </p:ext>
            </p:extLst>
          </p:nvPr>
        </p:nvGraphicFramePr>
        <p:xfrm>
          <a:off x="4677832" y="1446389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5" name="Equation" r:id="rId6" imgW="444500" imgH="698500" progId="Equation.DSMT4">
                  <p:embed/>
                </p:oleObj>
              </mc:Choice>
              <mc:Fallback>
                <p:oleObj name="Equation" r:id="rId6" imgW="4445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77832" y="1446389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520249"/>
              </p:ext>
            </p:extLst>
          </p:nvPr>
        </p:nvGraphicFramePr>
        <p:xfrm>
          <a:off x="208843" y="1429456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6" name="Equation" r:id="rId8" imgW="444500" imgH="698500" progId="Equation.DSMT4">
                  <p:embed/>
                </p:oleObj>
              </mc:Choice>
              <mc:Fallback>
                <p:oleObj name="Equation" r:id="rId8" imgW="4445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8843" y="1429456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 bwMode="auto">
          <a:xfrm>
            <a:off x="3570111" y="1954390"/>
            <a:ext cx="825500" cy="36688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97870" y="1883009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=</a:t>
            </a: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21168" y="3588455"/>
            <a:ext cx="518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X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74806" y="5823319"/>
            <a:ext cx="595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c/4</a:t>
            </a: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3575982" y="2350990"/>
            <a:ext cx="825500" cy="36688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084805" y="4931834"/>
            <a:ext cx="1385890" cy="1353150"/>
          </a:xfrm>
          <a:custGeom>
            <a:avLst/>
            <a:gdLst>
              <a:gd name="connsiteX0" fmla="*/ 1587596 w 1587596"/>
              <a:gd name="connsiteY0" fmla="*/ 94130 h 1353150"/>
              <a:gd name="connsiteX1" fmla="*/ 471490 w 1587596"/>
              <a:gd name="connsiteY1" fmla="*/ 1331259 h 1353150"/>
              <a:gd name="connsiteX2" fmla="*/ 14290 w 1587596"/>
              <a:gd name="connsiteY2" fmla="*/ 820271 h 1353150"/>
              <a:gd name="connsiteX3" fmla="*/ 955584 w 1587596"/>
              <a:gd name="connsiteY3" fmla="*/ 0 h 13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7596" h="1353150">
                <a:moveTo>
                  <a:pt x="1587596" y="94130"/>
                </a:moveTo>
                <a:cubicBezTo>
                  <a:pt x="1160652" y="652183"/>
                  <a:pt x="733708" y="1210236"/>
                  <a:pt x="471490" y="1331259"/>
                </a:cubicBezTo>
                <a:cubicBezTo>
                  <a:pt x="209272" y="1452282"/>
                  <a:pt x="-66392" y="1042147"/>
                  <a:pt x="14290" y="820271"/>
                </a:cubicBezTo>
                <a:cubicBezTo>
                  <a:pt x="94972" y="598395"/>
                  <a:pt x="525278" y="299197"/>
                  <a:pt x="955584" y="0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94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Solutions … Link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122398" cy="4572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Common knowledge </a:t>
            </a:r>
            <a:r>
              <a:rPr lang="en-US" dirty="0" smtClean="0"/>
              <a:t>on whether a message is delivered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12" name="Oval 11"/>
          <p:cNvSpPr/>
          <p:nvPr/>
        </p:nvSpPr>
        <p:spPr bwMode="auto">
          <a:xfrm>
            <a:off x="726141" y="2743201"/>
            <a:ext cx="820270" cy="806824"/>
          </a:xfrm>
          <a:prstGeom prst="ellipse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460376" y="2743201"/>
            <a:ext cx="820270" cy="806824"/>
          </a:xfrm>
          <a:prstGeom prst="ellipse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>
            <a:stCxn id="12" idx="6"/>
            <a:endCxn id="13" idx="2"/>
          </p:cNvCxnSpPr>
          <p:nvPr/>
        </p:nvCxnSpPr>
        <p:spPr bwMode="auto">
          <a:xfrm>
            <a:off x="1546411" y="3146613"/>
            <a:ext cx="191396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7283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Solutions … Link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24000"/>
            <a:ext cx="9103659" cy="4572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Common knowledge </a:t>
            </a:r>
            <a:r>
              <a:rPr lang="en-US" dirty="0" smtClean="0"/>
              <a:t>on whether a message is delivered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S knows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R knows that S knows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S knows that R knows that S knows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R knows that S knows that R knows that </a:t>
            </a:r>
            <a:r>
              <a:rPr lang="en-US" b="1" dirty="0" smtClean="0"/>
              <a:t>…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Oval 7"/>
          <p:cNvSpPr/>
          <p:nvPr/>
        </p:nvSpPr>
        <p:spPr bwMode="auto">
          <a:xfrm>
            <a:off x="726141" y="2743201"/>
            <a:ext cx="820270" cy="806824"/>
          </a:xfrm>
          <a:prstGeom prst="ellipse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460376" y="2743201"/>
            <a:ext cx="820270" cy="806824"/>
          </a:xfrm>
          <a:prstGeom prst="ellipse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>
            <a:stCxn id="8" idx="6"/>
            <a:endCxn id="9" idx="2"/>
          </p:cNvCxnSpPr>
          <p:nvPr/>
        </p:nvCxnSpPr>
        <p:spPr bwMode="auto">
          <a:xfrm>
            <a:off x="1546411" y="3146613"/>
            <a:ext cx="191396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1978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21AB244F-322B-424D-B581-513D47FAA3C8}" type="slidenum">
              <a:rPr lang="en-US" sz="1400" smtClean="0"/>
              <a:pPr/>
              <a:t>56</a:t>
            </a:fld>
            <a:endParaRPr lang="en-US" sz="140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2587653" name="Picture 5" descr="CSL graffiti modifi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957" y="1836785"/>
            <a:ext cx="4750724" cy="356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45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in Wireless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337176" cy="4572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Common knowledge </a:t>
            </a:r>
            <a:r>
              <a:rPr lang="en-US" dirty="0" smtClean="0"/>
              <a:t>on whether a message is delivered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Two scenarios: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A’s message to B lost           …  B does not send </a:t>
            </a:r>
            <a:r>
              <a:rPr lang="en-US" dirty="0" err="1" smtClean="0"/>
              <a:t>Ack</a:t>
            </a:r>
            <a:endParaRPr lang="en-US" dirty="0" smtClean="0"/>
          </a:p>
          <a:p>
            <a:r>
              <a:rPr lang="en-US" dirty="0" smtClean="0"/>
              <a:t>A’s message received by B  …  </a:t>
            </a:r>
            <a:r>
              <a:rPr lang="en-US" dirty="0" err="1" smtClean="0"/>
              <a:t>Ack</a:t>
            </a:r>
            <a:r>
              <a:rPr lang="en-US" dirty="0" smtClean="0"/>
              <a:t> lost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66203" y="2158926"/>
            <a:ext cx="7414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C00000"/>
                </a:solidFill>
              </a:rPr>
              <a:t>X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9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in Wireless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337176" cy="4572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Common knowledge </a:t>
            </a:r>
            <a:r>
              <a:rPr lang="en-US" dirty="0" smtClean="0"/>
              <a:t>on whether a message is delivered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  Need solutions that tolerate </a:t>
            </a:r>
            <a:r>
              <a:rPr lang="en-US" u="sng" dirty="0" smtClean="0">
                <a:sym typeface="Wingdings" pitchFamily="2" charset="2"/>
              </a:rPr>
              <a:t>lack</a:t>
            </a:r>
            <a:r>
              <a:rPr lang="en-US" dirty="0" smtClean="0">
                <a:sym typeface="Wingdings" pitchFamily="2" charset="2"/>
              </a:rPr>
              <a:t> of common knowledge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66203" y="2158926"/>
            <a:ext cx="7414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C00000"/>
                </a:solidFill>
              </a:rPr>
              <a:t>X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0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18612" cy="4572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Average consensus </a:t>
            </a:r>
            <a:r>
              <a:rPr lang="en-US" u="sng" dirty="0" smtClean="0">
                <a:solidFill>
                  <a:srgbClr val="C00000"/>
                </a:solidFill>
              </a:rPr>
              <a:t>without</a:t>
            </a:r>
            <a:r>
              <a:rPr lang="en-US" dirty="0" smtClean="0"/>
              <a:t> common knowledge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	… using additional per-neighbor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4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Faces of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Commit or abort 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C90000"/>
                </a:solidFill>
              </a:rPr>
              <a:t>Network of databases …</a:t>
            </a:r>
          </a:p>
          <a:p>
            <a:pPr marL="0" indent="0">
              <a:buNone/>
            </a:pPr>
            <a:endParaRPr lang="en-US" dirty="0" smtClean="0">
              <a:solidFill>
                <a:srgbClr val="C9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C90000"/>
                </a:solidFill>
              </a:rPr>
              <a:t>	</a:t>
            </a:r>
            <a:r>
              <a:rPr lang="en-US" dirty="0" smtClean="0">
                <a:solidFill>
                  <a:srgbClr val="C90000"/>
                </a:solidFill>
              </a:rPr>
              <a:t>	agree on a common action</a:t>
            </a:r>
            <a:endParaRPr lang="en-US" dirty="0">
              <a:solidFill>
                <a:srgbClr val="C90000"/>
              </a:solidFill>
            </a:endParaRPr>
          </a:p>
        </p:txBody>
      </p:sp>
      <p:pic>
        <p:nvPicPr>
          <p:cNvPr id="17412" name="Picture 4" descr="C:\Users\Nitin\AppData\Local\Microsoft\Windows\Temporary Internet Files\Content.IE5\5GTERP5G\MP90040042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060" y="2128315"/>
            <a:ext cx="2563940" cy="253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31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2400" dirty="0" smtClean="0"/>
          </a:p>
          <a:p>
            <a:r>
              <a:rPr lang="en-US" sz="2400" dirty="0" smtClean="0"/>
              <a:t>S =  </a:t>
            </a:r>
            <a:r>
              <a:rPr lang="en-US" sz="2400" dirty="0"/>
              <a:t>mass C wanted to </a:t>
            </a:r>
            <a:r>
              <a:rPr lang="en-US" sz="2400" dirty="0" smtClean="0"/>
              <a:t>	 transfer </a:t>
            </a:r>
            <a:r>
              <a:rPr lang="en-US" sz="2400" dirty="0"/>
              <a:t>to node A</a:t>
            </a:r>
            <a:br>
              <a:rPr lang="en-US" sz="2400" dirty="0"/>
            </a:br>
            <a:r>
              <a:rPr lang="en-US" sz="2400" dirty="0" smtClean="0"/>
              <a:t>	 </a:t>
            </a:r>
            <a:r>
              <a:rPr lang="en-US" sz="2400" dirty="0" smtClean="0">
                <a:solidFill>
                  <a:srgbClr val="800000"/>
                </a:solidFill>
              </a:rPr>
              <a:t>in </a:t>
            </a:r>
            <a:r>
              <a:rPr lang="en-US" sz="2400" dirty="0">
                <a:solidFill>
                  <a:srgbClr val="800000"/>
                </a:solidFill>
              </a:rPr>
              <a:t>total so far</a:t>
            </a:r>
          </a:p>
          <a:p>
            <a:endParaRPr lang="en-US" dirty="0"/>
          </a:p>
          <a:p>
            <a:endParaRPr lang="en-US" sz="2400" dirty="0" smtClean="0"/>
          </a:p>
          <a:p>
            <a:endParaRPr lang="en-US" dirty="0">
              <a:solidFill>
                <a:srgbClr val="800000"/>
              </a:solidFill>
            </a:endParaRPr>
          </a:p>
          <a:p>
            <a:endParaRPr lang="en-US" dirty="0"/>
          </a:p>
          <a:p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2400" dirty="0" smtClean="0"/>
          </a:p>
          <a:p>
            <a:r>
              <a:rPr lang="en-US" sz="2400" dirty="0"/>
              <a:t>R = </a:t>
            </a:r>
            <a:r>
              <a:rPr lang="en-US" sz="2400" dirty="0" smtClean="0"/>
              <a:t>mass </a:t>
            </a:r>
            <a:r>
              <a:rPr lang="en-US" sz="2400" dirty="0"/>
              <a:t>A has </a:t>
            </a:r>
            <a:r>
              <a:rPr lang="en-US" sz="2400" dirty="0" smtClean="0"/>
              <a:t> 	received from</a:t>
            </a:r>
            <a:br>
              <a:rPr lang="en-US" sz="2400" dirty="0" smtClean="0"/>
            </a:br>
            <a:r>
              <a:rPr lang="en-US" sz="2400" dirty="0" smtClean="0"/>
              <a:t>	node </a:t>
            </a:r>
            <a:r>
              <a:rPr lang="en-US" sz="2400" dirty="0"/>
              <a:t>C</a:t>
            </a:r>
            <a:br>
              <a:rPr lang="en-US" sz="2400" dirty="0"/>
            </a:b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800000"/>
                </a:solidFill>
              </a:rPr>
              <a:t>in </a:t>
            </a:r>
            <a:r>
              <a:rPr lang="en-US" sz="2400" dirty="0">
                <a:solidFill>
                  <a:srgbClr val="800000"/>
                </a:solidFill>
              </a:rPr>
              <a:t>total so far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5" name="Picture 4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243" y="1391279"/>
            <a:ext cx="1020562" cy="1162465"/>
          </a:xfrm>
          <a:prstGeom prst="rect">
            <a:avLst/>
          </a:prstGeom>
        </p:spPr>
      </p:pic>
      <p:pic>
        <p:nvPicPr>
          <p:cNvPr id="6" name="Picture 5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864" y="196068"/>
            <a:ext cx="1020562" cy="11624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07005" y="317500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C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12218" y="1975556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A</a:t>
            </a:r>
            <a:endParaRPr lang="en-US" dirty="0">
              <a:latin typeface="Helvetica"/>
              <a:cs typeface="Helvetica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7257306" y="1096090"/>
            <a:ext cx="1061194" cy="61841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1658112" y="5998464"/>
            <a:ext cx="494889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3535680" y="4498848"/>
            <a:ext cx="499872" cy="1499616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S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919472" y="5157216"/>
            <a:ext cx="512064" cy="841248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R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7590307" y="196068"/>
            <a:ext cx="499872" cy="505968"/>
          </a:xfrm>
          <a:prstGeom prst="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S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8490105" y="885778"/>
            <a:ext cx="512064" cy="420624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45453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</a:t>
            </a:r>
            <a:r>
              <a:rPr lang="en-US" dirty="0" smtClean="0"/>
              <a:t>ode C transmits quantity S</a:t>
            </a:r>
            <a:br>
              <a:rPr lang="en-US" dirty="0" smtClean="0"/>
            </a:br>
            <a:r>
              <a:rPr lang="en-US" dirty="0" smtClean="0"/>
              <a:t>		….   </a:t>
            </a:r>
            <a:r>
              <a:rPr lang="en-US" dirty="0">
                <a:solidFill>
                  <a:srgbClr val="1C941E"/>
                </a:solidFill>
              </a:rPr>
              <a:t>m</a:t>
            </a:r>
            <a:r>
              <a:rPr lang="en-US" dirty="0" smtClean="0">
                <a:solidFill>
                  <a:srgbClr val="1C941E"/>
                </a:solidFill>
              </a:rPr>
              <a:t>essage may be lost</a:t>
            </a:r>
          </a:p>
          <a:p>
            <a:endParaRPr lang="en-US" dirty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When it is received,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	node A </a:t>
            </a:r>
            <a:r>
              <a:rPr lang="en-US" dirty="0" smtClean="0">
                <a:solidFill>
                  <a:srgbClr val="FF0000"/>
                </a:solidFill>
              </a:rPr>
              <a:t>accumulates (S-R)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5" name="Picture 4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243" y="1391279"/>
            <a:ext cx="1020562" cy="1162465"/>
          </a:xfrm>
          <a:prstGeom prst="rect">
            <a:avLst/>
          </a:prstGeom>
        </p:spPr>
      </p:pic>
      <p:pic>
        <p:nvPicPr>
          <p:cNvPr id="6" name="Picture 5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864" y="196068"/>
            <a:ext cx="1020562" cy="11624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07005" y="317500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C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12218" y="1975556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A</a:t>
            </a:r>
            <a:endParaRPr lang="en-US" dirty="0">
              <a:latin typeface="Helvetica"/>
              <a:cs typeface="Helvetica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7257306" y="1096090"/>
            <a:ext cx="1061194" cy="61841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658112" y="5998464"/>
            <a:ext cx="494889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3535680" y="4498848"/>
            <a:ext cx="499872" cy="1499616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919472" y="5157216"/>
            <a:ext cx="512064" cy="841248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R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132558" y="4498848"/>
            <a:ext cx="247444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431536" y="5157216"/>
            <a:ext cx="117546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443652" y="4559808"/>
            <a:ext cx="720070" cy="461665"/>
          </a:xfrm>
          <a:prstGeom prst="rect">
            <a:avLst/>
          </a:prstGeom>
          <a:solidFill>
            <a:srgbClr val="F1FF1B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S-R</a:t>
            </a:r>
            <a:endParaRPr lang="en-US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8493" y="1358533"/>
            <a:ext cx="397866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S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8490105" y="885778"/>
            <a:ext cx="512064" cy="420624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91660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That Do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8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That Do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Implements </a:t>
            </a:r>
            <a:r>
              <a:rPr lang="en-US" dirty="0" smtClean="0">
                <a:solidFill>
                  <a:srgbClr val="008000"/>
                </a:solidFill>
              </a:rPr>
              <a:t>virtual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buffers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6" name="Picture 5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20" y="3966557"/>
            <a:ext cx="1020562" cy="1162465"/>
          </a:xfrm>
          <a:prstGeom prst="rect">
            <a:avLst/>
          </a:prstGeom>
        </p:spPr>
      </p:pic>
      <p:pic>
        <p:nvPicPr>
          <p:cNvPr id="7" name="Picture 6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001" y="5572781"/>
            <a:ext cx="1020562" cy="1162465"/>
          </a:xfrm>
          <a:prstGeom prst="rect">
            <a:avLst/>
          </a:prstGeom>
        </p:spPr>
      </p:pic>
      <p:pic>
        <p:nvPicPr>
          <p:cNvPr id="8" name="Picture 7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91" y="2651479"/>
            <a:ext cx="1020562" cy="1162465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2676879" y="5414433"/>
            <a:ext cx="2953455" cy="183444"/>
            <a:chOff x="2928056" y="3386667"/>
            <a:chExt cx="2953455" cy="183444"/>
          </a:xfrm>
          <a:scene3d>
            <a:camera prst="orthographicFront">
              <a:rot lat="0" lon="0" rev="20100000"/>
            </a:camera>
            <a:lightRig rig="threePt" dir="t"/>
          </a:scene3d>
        </p:grpSpPr>
        <p:sp>
          <p:nvSpPr>
            <p:cNvPr id="31" name="Rectangle 30"/>
            <p:cNvSpPr/>
            <p:nvPr/>
          </p:nvSpPr>
          <p:spPr bwMode="auto">
            <a:xfrm>
              <a:off x="3824111" y="3386667"/>
              <a:ext cx="1178278" cy="183444"/>
            </a:xfrm>
            <a:prstGeom prst="rect">
              <a:avLst/>
            </a:prstGeom>
            <a:solidFill>
              <a:srgbClr val="60ED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32" name="Straight Connector 31"/>
            <p:cNvCxnSpPr>
              <a:endCxn id="31" idx="1"/>
            </p:cNvCxnSpPr>
            <p:nvPr/>
          </p:nvCxnSpPr>
          <p:spPr bwMode="auto">
            <a:xfrm>
              <a:off x="2928056" y="3471333"/>
              <a:ext cx="896055" cy="70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4985456" y="3468510"/>
              <a:ext cx="896055" cy="70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34" name="Group 33"/>
          <p:cNvGrpSpPr/>
          <p:nvPr/>
        </p:nvGrpSpPr>
        <p:grpSpPr>
          <a:xfrm>
            <a:off x="2702278" y="3704158"/>
            <a:ext cx="2953455" cy="183444"/>
            <a:chOff x="2928056" y="3386667"/>
            <a:chExt cx="2953455" cy="183444"/>
          </a:xfrm>
          <a:scene3d>
            <a:camera prst="orthographicFront">
              <a:rot lat="0" lon="0" rev="1500000"/>
            </a:camera>
            <a:lightRig rig="threePt" dir="t"/>
          </a:scene3d>
        </p:grpSpPr>
        <p:sp>
          <p:nvSpPr>
            <p:cNvPr id="35" name="Rectangle 34"/>
            <p:cNvSpPr/>
            <p:nvPr/>
          </p:nvSpPr>
          <p:spPr bwMode="auto">
            <a:xfrm>
              <a:off x="3824111" y="3386667"/>
              <a:ext cx="1178278" cy="183444"/>
            </a:xfrm>
            <a:prstGeom prst="rect">
              <a:avLst/>
            </a:prstGeom>
            <a:solidFill>
              <a:srgbClr val="60ED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36" name="Straight Connector 35"/>
            <p:cNvCxnSpPr>
              <a:endCxn id="35" idx="1"/>
            </p:cNvCxnSpPr>
            <p:nvPr/>
          </p:nvCxnSpPr>
          <p:spPr bwMode="auto">
            <a:xfrm>
              <a:off x="2928056" y="3471333"/>
              <a:ext cx="896055" cy="70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4985456" y="3468510"/>
              <a:ext cx="896055" cy="70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38" name="Group 37"/>
          <p:cNvGrpSpPr/>
          <p:nvPr/>
        </p:nvGrpSpPr>
        <p:grpSpPr>
          <a:xfrm>
            <a:off x="2812341" y="3997674"/>
            <a:ext cx="2953455" cy="183444"/>
            <a:chOff x="2928056" y="3386667"/>
            <a:chExt cx="2953455" cy="183444"/>
          </a:xfrm>
          <a:scene3d>
            <a:camera prst="orthographicFront">
              <a:rot lat="0" lon="0" rev="1500000"/>
            </a:camera>
            <a:lightRig rig="threePt" dir="t"/>
          </a:scene3d>
        </p:grpSpPr>
        <p:sp>
          <p:nvSpPr>
            <p:cNvPr id="39" name="Rectangle 38"/>
            <p:cNvSpPr/>
            <p:nvPr/>
          </p:nvSpPr>
          <p:spPr bwMode="auto">
            <a:xfrm>
              <a:off x="3824111" y="3386667"/>
              <a:ext cx="1178278" cy="183444"/>
            </a:xfrm>
            <a:prstGeom prst="rect">
              <a:avLst/>
            </a:prstGeom>
            <a:solidFill>
              <a:srgbClr val="60ED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40" name="Straight Connector 39"/>
            <p:cNvCxnSpPr>
              <a:endCxn id="39" idx="1"/>
            </p:cNvCxnSpPr>
            <p:nvPr/>
          </p:nvCxnSpPr>
          <p:spPr bwMode="auto">
            <a:xfrm>
              <a:off x="2928056" y="3471333"/>
              <a:ext cx="896055" cy="70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4985456" y="3468510"/>
              <a:ext cx="896055" cy="70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grpSp>
        <p:nvGrpSpPr>
          <p:cNvPr id="42" name="Group 41"/>
          <p:cNvGrpSpPr/>
          <p:nvPr/>
        </p:nvGrpSpPr>
        <p:grpSpPr>
          <a:xfrm>
            <a:off x="2561169" y="5609166"/>
            <a:ext cx="2953455" cy="183444"/>
            <a:chOff x="2928056" y="3386667"/>
            <a:chExt cx="2953455" cy="183444"/>
          </a:xfrm>
          <a:scene3d>
            <a:camera prst="orthographicFront">
              <a:rot lat="0" lon="0" rev="20100000"/>
            </a:camera>
            <a:lightRig rig="threePt" dir="t"/>
          </a:scene3d>
        </p:grpSpPr>
        <p:sp>
          <p:nvSpPr>
            <p:cNvPr id="43" name="Rectangle 42"/>
            <p:cNvSpPr/>
            <p:nvPr/>
          </p:nvSpPr>
          <p:spPr bwMode="auto">
            <a:xfrm>
              <a:off x="3824111" y="3386667"/>
              <a:ext cx="1178278" cy="183444"/>
            </a:xfrm>
            <a:prstGeom prst="rect">
              <a:avLst/>
            </a:prstGeom>
            <a:solidFill>
              <a:srgbClr val="60ED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44" name="Straight Connector 43"/>
            <p:cNvCxnSpPr>
              <a:endCxn id="43" idx="1"/>
            </p:cNvCxnSpPr>
            <p:nvPr/>
          </p:nvCxnSpPr>
          <p:spPr bwMode="auto">
            <a:xfrm>
              <a:off x="2928056" y="3471333"/>
              <a:ext cx="896055" cy="70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4985456" y="3468510"/>
              <a:ext cx="896055" cy="70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6213644" y="5941196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a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67544" y="260109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81832" y="405877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e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47399" y="325867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d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70852" y="4998574"/>
            <a:ext cx="270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f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55488" y="5726708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g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46240" y="46472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0152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</a:t>
            </a:r>
            <a:r>
              <a:rPr lang="en-US" dirty="0" smtClean="0">
                <a:sym typeface="Wingdings"/>
              </a:rPr>
              <a:t>B transmission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un</a:t>
            </a:r>
            <a:r>
              <a:rPr lang="en-US" dirty="0" smtClean="0">
                <a:sym typeface="Wingdings"/>
              </a:rPr>
              <a:t>reliable,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mass transferred to buffer (d)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d = d +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c/4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6" name="Picture 5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20" y="3966557"/>
            <a:ext cx="1020562" cy="1162465"/>
          </a:xfrm>
          <a:prstGeom prst="rect">
            <a:avLst/>
          </a:prstGeom>
        </p:spPr>
      </p:pic>
      <p:pic>
        <p:nvPicPr>
          <p:cNvPr id="7" name="Picture 6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001" y="5572781"/>
            <a:ext cx="1020562" cy="1162465"/>
          </a:xfrm>
          <a:prstGeom prst="rect">
            <a:avLst/>
          </a:prstGeom>
        </p:spPr>
      </p:pic>
      <p:pic>
        <p:nvPicPr>
          <p:cNvPr id="8" name="Picture 7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91" y="2651479"/>
            <a:ext cx="1020562" cy="1162465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2702278" y="3704158"/>
            <a:ext cx="2953455" cy="183444"/>
            <a:chOff x="2928056" y="3386667"/>
            <a:chExt cx="2953455" cy="183444"/>
          </a:xfrm>
          <a:scene3d>
            <a:camera prst="orthographicFront">
              <a:rot lat="0" lon="0" rev="1500000"/>
            </a:camera>
            <a:lightRig rig="threePt" dir="t"/>
          </a:scene3d>
        </p:grpSpPr>
        <p:sp>
          <p:nvSpPr>
            <p:cNvPr id="35" name="Rectangle 34"/>
            <p:cNvSpPr/>
            <p:nvPr/>
          </p:nvSpPr>
          <p:spPr bwMode="auto">
            <a:xfrm>
              <a:off x="3824111" y="3386667"/>
              <a:ext cx="1178278" cy="183444"/>
            </a:xfrm>
            <a:prstGeom prst="rect">
              <a:avLst/>
            </a:prstGeom>
            <a:solidFill>
              <a:srgbClr val="60ED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36" name="Straight Connector 35"/>
            <p:cNvCxnSpPr>
              <a:endCxn id="35" idx="1"/>
            </p:cNvCxnSpPr>
            <p:nvPr/>
          </p:nvCxnSpPr>
          <p:spPr bwMode="auto">
            <a:xfrm>
              <a:off x="2928056" y="3471333"/>
              <a:ext cx="896055" cy="70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4985456" y="3468510"/>
              <a:ext cx="896055" cy="70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6213644" y="5941196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a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67544" y="260109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947399" y="325867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d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46240" y="46472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3155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</a:t>
            </a:r>
            <a:r>
              <a:rPr lang="en-US" dirty="0" smtClean="0">
                <a:sym typeface="Wingdings"/>
              </a:rPr>
              <a:t>B transmission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un</a:t>
            </a:r>
            <a:r>
              <a:rPr lang="en-US" dirty="0" smtClean="0">
                <a:sym typeface="Wingdings"/>
              </a:rPr>
              <a:t>reliable,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mass transferred to buffer (d)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d = d +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c/4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6" name="Picture 5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20" y="3966557"/>
            <a:ext cx="1020562" cy="1162465"/>
          </a:xfrm>
          <a:prstGeom prst="rect">
            <a:avLst/>
          </a:prstGeom>
        </p:spPr>
      </p:pic>
      <p:pic>
        <p:nvPicPr>
          <p:cNvPr id="7" name="Picture 6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001" y="5572781"/>
            <a:ext cx="1020562" cy="1162465"/>
          </a:xfrm>
          <a:prstGeom prst="rect">
            <a:avLst/>
          </a:prstGeom>
        </p:spPr>
      </p:pic>
      <p:pic>
        <p:nvPicPr>
          <p:cNvPr id="8" name="Picture 7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91" y="2651479"/>
            <a:ext cx="1020562" cy="1162465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2702278" y="3704158"/>
            <a:ext cx="2953455" cy="183444"/>
            <a:chOff x="2928056" y="3386667"/>
            <a:chExt cx="2953455" cy="183444"/>
          </a:xfrm>
          <a:scene3d>
            <a:camera prst="orthographicFront">
              <a:rot lat="0" lon="0" rev="1500000"/>
            </a:camera>
            <a:lightRig rig="threePt" dir="t"/>
          </a:scene3d>
        </p:grpSpPr>
        <p:sp>
          <p:nvSpPr>
            <p:cNvPr id="35" name="Rectangle 34"/>
            <p:cNvSpPr/>
            <p:nvPr/>
          </p:nvSpPr>
          <p:spPr bwMode="auto">
            <a:xfrm>
              <a:off x="3824111" y="3386667"/>
              <a:ext cx="1178278" cy="183444"/>
            </a:xfrm>
            <a:prstGeom prst="rect">
              <a:avLst/>
            </a:prstGeom>
            <a:solidFill>
              <a:srgbClr val="60ED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36" name="Straight Connector 35"/>
            <p:cNvCxnSpPr>
              <a:endCxn id="35" idx="1"/>
            </p:cNvCxnSpPr>
            <p:nvPr/>
          </p:nvCxnSpPr>
          <p:spPr bwMode="auto">
            <a:xfrm>
              <a:off x="2928056" y="3471333"/>
              <a:ext cx="896055" cy="70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4985456" y="3468510"/>
              <a:ext cx="896055" cy="70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6213644" y="5941196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a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67544" y="260109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947399" y="325867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d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46240" y="46472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38" y="3443111"/>
            <a:ext cx="2066341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No loss</a:t>
            </a:r>
            <a:br>
              <a:rPr lang="en-US" dirty="0" smtClean="0">
                <a:latin typeface="Helvetica"/>
                <a:cs typeface="Helvetica"/>
              </a:rPr>
            </a:br>
            <a:r>
              <a:rPr lang="en-US" dirty="0" smtClean="0">
                <a:latin typeface="Helvetica"/>
                <a:cs typeface="Helvetica"/>
              </a:rPr>
              <a:t>of mass</a:t>
            </a:r>
            <a:br>
              <a:rPr lang="en-US" dirty="0" smtClean="0">
                <a:latin typeface="Helvetica"/>
                <a:cs typeface="Helvetica"/>
              </a:rPr>
            </a:br>
            <a:r>
              <a:rPr lang="en-US" dirty="0" smtClean="0">
                <a:latin typeface="Helvetica"/>
                <a:cs typeface="Helvetica"/>
              </a:rPr>
              <a:t>even with</a:t>
            </a:r>
            <a:br>
              <a:rPr lang="en-US" dirty="0" smtClean="0">
                <a:latin typeface="Helvetica"/>
                <a:cs typeface="Helvetica"/>
              </a:rPr>
            </a:br>
            <a:r>
              <a:rPr lang="en-US" dirty="0" smtClean="0">
                <a:latin typeface="Helvetica"/>
                <a:cs typeface="Helvetica"/>
              </a:rPr>
              <a:t>message loss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0337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2499361" y="2651479"/>
            <a:ext cx="1219200" cy="581232"/>
          </a:xfrm>
          <a:prstGeom prst="ellipse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</a:t>
            </a:r>
            <a:r>
              <a:rPr lang="en-US" dirty="0" smtClean="0">
                <a:sym typeface="Wingdings"/>
              </a:rPr>
              <a:t>B transmission </a:t>
            </a:r>
            <a:r>
              <a:rPr lang="en-US" dirty="0" smtClean="0">
                <a:solidFill>
                  <a:srgbClr val="1C941E"/>
                </a:solidFill>
                <a:sym typeface="Wingdings"/>
              </a:rPr>
              <a:t>reliable</a:t>
            </a:r>
            <a:r>
              <a:rPr lang="en-US" dirty="0" smtClean="0">
                <a:sym typeface="Wingdings"/>
              </a:rPr>
              <a:t>,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mass transferred to </a:t>
            </a:r>
            <a:r>
              <a:rPr lang="en-US" dirty="0" smtClean="0">
                <a:solidFill>
                  <a:srgbClr val="FF6600"/>
                </a:solidFill>
                <a:sym typeface="Wingdings"/>
              </a:rPr>
              <a:t>b</a:t>
            </a: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endParaRPr lang="en-US" dirty="0" smtClean="0">
              <a:sym typeface="Wingdings"/>
            </a:endParaRPr>
          </a:p>
          <a:p>
            <a:r>
              <a:rPr lang="en-US" dirty="0">
                <a:sym typeface="Wingdings"/>
              </a:rPr>
              <a:t>b</a:t>
            </a:r>
            <a:r>
              <a:rPr lang="en-US" dirty="0" smtClean="0">
                <a:sym typeface="Wingdings"/>
              </a:rPr>
              <a:t> = 3b/4 + c/4 + 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6" name="Picture 5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20" y="3966557"/>
            <a:ext cx="1020562" cy="1162465"/>
          </a:xfrm>
          <a:prstGeom prst="rect">
            <a:avLst/>
          </a:prstGeom>
        </p:spPr>
      </p:pic>
      <p:pic>
        <p:nvPicPr>
          <p:cNvPr id="7" name="Picture 6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001" y="5572781"/>
            <a:ext cx="1020562" cy="1162465"/>
          </a:xfrm>
          <a:prstGeom prst="rect">
            <a:avLst/>
          </a:prstGeom>
        </p:spPr>
      </p:pic>
      <p:pic>
        <p:nvPicPr>
          <p:cNvPr id="8" name="Picture 7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91" y="2651479"/>
            <a:ext cx="1020562" cy="1162465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2702278" y="3704158"/>
            <a:ext cx="2953455" cy="183444"/>
            <a:chOff x="2928056" y="3386667"/>
            <a:chExt cx="2953455" cy="183444"/>
          </a:xfrm>
          <a:scene3d>
            <a:camera prst="orthographicFront">
              <a:rot lat="0" lon="0" rev="1500000"/>
            </a:camera>
            <a:lightRig rig="threePt" dir="t"/>
          </a:scene3d>
        </p:grpSpPr>
        <p:sp>
          <p:nvSpPr>
            <p:cNvPr id="35" name="Rectangle 34"/>
            <p:cNvSpPr/>
            <p:nvPr/>
          </p:nvSpPr>
          <p:spPr bwMode="auto">
            <a:xfrm>
              <a:off x="3824111" y="3386667"/>
              <a:ext cx="1178278" cy="183444"/>
            </a:xfrm>
            <a:prstGeom prst="rect">
              <a:avLst/>
            </a:prstGeom>
            <a:solidFill>
              <a:srgbClr val="60ED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36" name="Straight Connector 35"/>
            <p:cNvCxnSpPr>
              <a:endCxn id="35" idx="1"/>
            </p:cNvCxnSpPr>
            <p:nvPr/>
          </p:nvCxnSpPr>
          <p:spPr bwMode="auto">
            <a:xfrm>
              <a:off x="2928056" y="3471333"/>
              <a:ext cx="896055" cy="70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4985456" y="3468510"/>
              <a:ext cx="896055" cy="70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6213644" y="5941196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a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67544" y="260109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947399" y="325867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d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46240" y="46472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35638" y="3443111"/>
            <a:ext cx="2066341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No loss</a:t>
            </a:r>
            <a:br>
              <a:rPr lang="en-US" dirty="0" smtClean="0">
                <a:latin typeface="Helvetica"/>
                <a:cs typeface="Helvetica"/>
              </a:rPr>
            </a:br>
            <a:r>
              <a:rPr lang="en-US" dirty="0" smtClean="0">
                <a:latin typeface="Helvetica"/>
                <a:cs typeface="Helvetica"/>
              </a:rPr>
              <a:t>of mass</a:t>
            </a:r>
            <a:br>
              <a:rPr lang="en-US" dirty="0" smtClean="0">
                <a:latin typeface="Helvetica"/>
                <a:cs typeface="Helvetica"/>
              </a:rPr>
            </a:br>
            <a:r>
              <a:rPr lang="en-US" dirty="0" smtClean="0">
                <a:latin typeface="Helvetica"/>
                <a:cs typeface="Helvetica"/>
              </a:rPr>
              <a:t>even with</a:t>
            </a:r>
            <a:br>
              <a:rPr lang="en-US" dirty="0" smtClean="0">
                <a:latin typeface="Helvetica"/>
                <a:cs typeface="Helvetica"/>
              </a:rPr>
            </a:br>
            <a:r>
              <a:rPr lang="en-US" dirty="0" smtClean="0">
                <a:latin typeface="Helvetica"/>
                <a:cs typeface="Helvetica"/>
              </a:rPr>
              <a:t>message loss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3341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Time-Varying </a:t>
            </a:r>
            <a:r>
              <a:rPr lang="en-US" u="sng" dirty="0" smtClean="0"/>
              <a:t>Column</a:t>
            </a:r>
            <a:r>
              <a:rPr lang="en-US" dirty="0" smtClean="0"/>
              <a:t> Stochastic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800000"/>
              </a:solidFill>
            </a:endParaRPr>
          </a:p>
          <a:p>
            <a:r>
              <a:rPr lang="en-US" dirty="0" smtClean="0"/>
              <a:t>Mass is conserved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Time-varying network</a:t>
            </a:r>
          </a:p>
          <a:p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	 Matrix varies over iterations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41503" y="5801456"/>
            <a:ext cx="354816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  <a:sym typeface="Wingdings"/>
              </a:rPr>
              <a:t>Matrix </a:t>
            </a:r>
            <a:r>
              <a:rPr lang="en-US" dirty="0" err="1">
                <a:latin typeface="Helvetica"/>
                <a:cs typeface="Helvetica"/>
                <a:sym typeface="Wingdings"/>
              </a:rPr>
              <a:t>M</a:t>
            </a:r>
            <a:r>
              <a:rPr lang="en-US" baseline="-25000" dirty="0" err="1">
                <a:latin typeface="Helvetica"/>
                <a:cs typeface="Helvetica"/>
                <a:sym typeface="Wingdings"/>
              </a:rPr>
              <a:t>i</a:t>
            </a:r>
            <a:r>
              <a:rPr lang="en-US" dirty="0">
                <a:latin typeface="Helvetica"/>
                <a:cs typeface="Helvetica"/>
                <a:sym typeface="Wingdings"/>
              </a:rPr>
              <a:t> for </a:t>
            </a:r>
            <a:r>
              <a:rPr lang="en-US" dirty="0" err="1">
                <a:latin typeface="Helvetica"/>
                <a:cs typeface="Helvetica"/>
                <a:sym typeface="Wingdings"/>
              </a:rPr>
              <a:t>i-th</a:t>
            </a:r>
            <a:r>
              <a:rPr lang="en-US" dirty="0">
                <a:latin typeface="Helvetica"/>
                <a:cs typeface="Helvetica"/>
                <a:sym typeface="Wingdings"/>
              </a:rPr>
              <a:t> </a:t>
            </a:r>
            <a:r>
              <a:rPr lang="en-US" dirty="0" smtClean="0">
                <a:latin typeface="Helvetica"/>
                <a:cs typeface="Helvetica"/>
                <a:sym typeface="Wingdings"/>
              </a:rPr>
              <a:t>iteration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291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V</a:t>
            </a:r>
            <a:r>
              <a:rPr lang="en-US" dirty="0" smtClean="0"/>
              <a:t> = state vector  =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V</a:t>
            </a:r>
            <a:r>
              <a:rPr lang="en-US" dirty="0" smtClean="0"/>
              <a:t>[0] = initial state vector</a:t>
            </a:r>
          </a:p>
          <a:p>
            <a:endParaRPr lang="en-US" dirty="0"/>
          </a:p>
          <a:p>
            <a:r>
              <a:rPr lang="en-US" dirty="0"/>
              <a:t>V</a:t>
            </a:r>
            <a:r>
              <a:rPr lang="en-US" dirty="0" smtClean="0"/>
              <a:t>[t] = iteration 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070520"/>
              </p:ext>
            </p:extLst>
          </p:nvPr>
        </p:nvGraphicFramePr>
        <p:xfrm>
          <a:off x="3752850" y="1735138"/>
          <a:ext cx="1028700" cy="276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name="Equation" r:id="rId3" imgW="609600" imgH="1638300" progId="Equation.DSMT4">
                  <p:embed/>
                </p:oleObj>
              </mc:Choice>
              <mc:Fallback>
                <p:oleObj name="Equation" r:id="rId3" imgW="609600" imgH="163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52850" y="1735138"/>
                        <a:ext cx="1028700" cy="2763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277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V[1] = </a:t>
            </a:r>
            <a:r>
              <a:rPr lang="en-US" dirty="0" smtClean="0">
                <a:solidFill>
                  <a:srgbClr val="1C941E"/>
                </a:solidFill>
              </a:rPr>
              <a:t>M</a:t>
            </a:r>
            <a:r>
              <a:rPr lang="en-US" baseline="-25000" dirty="0" smtClean="0">
                <a:solidFill>
                  <a:srgbClr val="1C941E"/>
                </a:solidFill>
              </a:rPr>
              <a:t>1</a:t>
            </a:r>
            <a:r>
              <a:rPr lang="en-US" dirty="0" smtClean="0"/>
              <a:t> V[0]</a:t>
            </a:r>
          </a:p>
          <a:p>
            <a:r>
              <a:rPr lang="en-US" dirty="0" smtClean="0"/>
              <a:t>V[2] = </a:t>
            </a:r>
            <a:r>
              <a:rPr lang="en-US" dirty="0" smtClean="0">
                <a:solidFill>
                  <a:srgbClr val="1C941E"/>
                </a:solidFill>
              </a:rPr>
              <a:t>M</a:t>
            </a:r>
            <a:r>
              <a:rPr lang="en-US" baseline="-25000" dirty="0" smtClean="0">
                <a:solidFill>
                  <a:srgbClr val="1C941E"/>
                </a:solidFill>
              </a:rPr>
              <a:t>2</a:t>
            </a:r>
            <a:r>
              <a:rPr lang="en-US" dirty="0" smtClean="0"/>
              <a:t> V[1] = </a:t>
            </a:r>
            <a:r>
              <a:rPr lang="en-US" dirty="0" smtClean="0">
                <a:solidFill>
                  <a:srgbClr val="1C941E"/>
                </a:solidFill>
              </a:rPr>
              <a:t>M</a:t>
            </a:r>
            <a:r>
              <a:rPr lang="en-US" baseline="-25000" dirty="0" smtClean="0">
                <a:solidFill>
                  <a:srgbClr val="1C941E"/>
                </a:solidFill>
              </a:rPr>
              <a:t>2</a:t>
            </a:r>
            <a:r>
              <a:rPr lang="en-US" dirty="0" smtClean="0">
                <a:solidFill>
                  <a:srgbClr val="1C941E"/>
                </a:solidFill>
              </a:rPr>
              <a:t> M</a:t>
            </a:r>
            <a:r>
              <a:rPr lang="en-US" baseline="-25000" dirty="0" smtClean="0">
                <a:solidFill>
                  <a:srgbClr val="1C941E"/>
                </a:solidFill>
              </a:rPr>
              <a:t>1</a:t>
            </a:r>
            <a:r>
              <a:rPr lang="en-US" dirty="0" smtClean="0">
                <a:solidFill>
                  <a:srgbClr val="1C941E"/>
                </a:solidFill>
              </a:rPr>
              <a:t> </a:t>
            </a:r>
            <a:r>
              <a:rPr lang="en-US" dirty="0" smtClean="0"/>
              <a:t>V[0]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V[t] = </a:t>
            </a:r>
            <a:r>
              <a:rPr lang="en-US" dirty="0" smtClean="0">
                <a:solidFill>
                  <a:srgbClr val="1C941E"/>
                </a:solidFill>
              </a:rPr>
              <a:t>M</a:t>
            </a:r>
            <a:r>
              <a:rPr lang="en-US" baseline="-25000" dirty="0">
                <a:solidFill>
                  <a:srgbClr val="1C941E"/>
                </a:solidFill>
              </a:rPr>
              <a:t>k</a:t>
            </a:r>
            <a:r>
              <a:rPr lang="en-US" dirty="0" smtClean="0">
                <a:solidFill>
                  <a:srgbClr val="1C941E"/>
                </a:solidFill>
              </a:rPr>
              <a:t> M</a:t>
            </a:r>
            <a:r>
              <a:rPr lang="en-US" baseline="-25000" dirty="0">
                <a:solidFill>
                  <a:srgbClr val="1C941E"/>
                </a:solidFill>
              </a:rPr>
              <a:t>k</a:t>
            </a:r>
            <a:r>
              <a:rPr lang="en-US" baseline="-25000" dirty="0" smtClean="0">
                <a:solidFill>
                  <a:srgbClr val="1C941E"/>
                </a:solidFill>
              </a:rPr>
              <a:t>-1</a:t>
            </a:r>
            <a:r>
              <a:rPr lang="en-US" dirty="0" smtClean="0">
                <a:solidFill>
                  <a:srgbClr val="1C941E"/>
                </a:solidFill>
              </a:rPr>
              <a:t> … M</a:t>
            </a:r>
            <a:r>
              <a:rPr lang="en-US" baseline="-25000" dirty="0" smtClean="0">
                <a:solidFill>
                  <a:srgbClr val="1C941E"/>
                </a:solidFill>
              </a:rPr>
              <a:t>2</a:t>
            </a:r>
            <a:r>
              <a:rPr lang="en-US" dirty="0" smtClean="0">
                <a:solidFill>
                  <a:srgbClr val="1C941E"/>
                </a:solidFill>
              </a:rPr>
              <a:t> M</a:t>
            </a:r>
            <a:r>
              <a:rPr lang="en-US" baseline="-25000" dirty="0" smtClean="0">
                <a:solidFill>
                  <a:srgbClr val="1C941E"/>
                </a:solidFill>
              </a:rPr>
              <a:t>1</a:t>
            </a:r>
            <a:r>
              <a:rPr lang="en-US" dirty="0" smtClean="0">
                <a:solidFill>
                  <a:srgbClr val="1C941E"/>
                </a:solidFill>
              </a:rPr>
              <a:t> </a:t>
            </a:r>
            <a:r>
              <a:rPr lang="en-US" dirty="0" smtClean="0"/>
              <a:t>V[0]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7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Faces of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is the temperature?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C90000"/>
                </a:solidFill>
              </a:rPr>
              <a:t>Network of sensors …</a:t>
            </a:r>
          </a:p>
          <a:p>
            <a:pPr marL="0" indent="0">
              <a:buNone/>
            </a:pPr>
            <a:endParaRPr lang="en-US" dirty="0">
              <a:solidFill>
                <a:srgbClr val="C9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C90000"/>
                </a:solidFill>
              </a:rPr>
              <a:t>		agree on current temperature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247" y="2521265"/>
            <a:ext cx="676660" cy="5819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649" y="3723692"/>
            <a:ext cx="676660" cy="5819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859" y="2591936"/>
            <a:ext cx="676660" cy="5819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5988389" y="2206479"/>
            <a:ext cx="3155611" cy="2390944"/>
          </a:xfrm>
          <a:prstGeom prst="rect">
            <a:avLst/>
          </a:prstGeom>
          <a:noFill/>
          <a:ln w="28575" cap="flat" cmpd="sng" algn="ctr">
            <a:solidFill>
              <a:srgbClr val="FFBE7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647" y="3028404"/>
            <a:ext cx="676660" cy="58192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>
            <a:off x="6676628" y="2923053"/>
            <a:ext cx="482477" cy="26960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7701744" y="3036570"/>
            <a:ext cx="379743" cy="15949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endCxn id="8" idx="1"/>
          </p:cNvCxnSpPr>
          <p:nvPr/>
        </p:nvCxnSpPr>
        <p:spPr bwMode="auto">
          <a:xfrm>
            <a:off x="6846618" y="2717028"/>
            <a:ext cx="1135241" cy="1658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7485486" y="3483541"/>
            <a:ext cx="35476" cy="34764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4868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1832327" y="1857950"/>
            <a:ext cx="2380338" cy="680075"/>
          </a:xfrm>
          <a:prstGeom prst="ellipse">
            <a:avLst/>
          </a:prstGeom>
          <a:solidFill>
            <a:srgbClr val="D2D2F4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V[t] = </a:t>
            </a:r>
            <a:r>
              <a:rPr lang="en-US" dirty="0" smtClean="0">
                <a:solidFill>
                  <a:srgbClr val="1C941E"/>
                </a:solidFill>
              </a:rPr>
              <a:t>M</a:t>
            </a:r>
            <a:r>
              <a:rPr lang="en-US" baseline="-25000" dirty="0">
                <a:solidFill>
                  <a:srgbClr val="1C941E"/>
                </a:solidFill>
              </a:rPr>
              <a:t>k</a:t>
            </a:r>
            <a:r>
              <a:rPr lang="en-US" dirty="0" smtClean="0">
                <a:solidFill>
                  <a:srgbClr val="1C941E"/>
                </a:solidFill>
              </a:rPr>
              <a:t> M</a:t>
            </a:r>
            <a:r>
              <a:rPr lang="en-US" baseline="-25000" dirty="0">
                <a:solidFill>
                  <a:srgbClr val="1C941E"/>
                </a:solidFill>
              </a:rPr>
              <a:t>k</a:t>
            </a:r>
            <a:r>
              <a:rPr lang="en-US" baseline="-25000" dirty="0" smtClean="0">
                <a:solidFill>
                  <a:srgbClr val="1C941E"/>
                </a:solidFill>
              </a:rPr>
              <a:t>-1</a:t>
            </a:r>
            <a:r>
              <a:rPr lang="en-US" dirty="0" smtClean="0">
                <a:solidFill>
                  <a:srgbClr val="1C941E"/>
                </a:solidFill>
              </a:rPr>
              <a:t> … M</a:t>
            </a:r>
            <a:r>
              <a:rPr lang="en-US" baseline="-25000" dirty="0" smtClean="0">
                <a:solidFill>
                  <a:srgbClr val="1C941E"/>
                </a:solidFill>
              </a:rPr>
              <a:t>2</a:t>
            </a:r>
            <a:r>
              <a:rPr lang="en-US" dirty="0" smtClean="0">
                <a:solidFill>
                  <a:srgbClr val="1C941E"/>
                </a:solidFill>
              </a:rPr>
              <a:t> M</a:t>
            </a:r>
            <a:r>
              <a:rPr lang="en-US" baseline="-25000" dirty="0" smtClean="0">
                <a:solidFill>
                  <a:srgbClr val="1C941E"/>
                </a:solidFill>
              </a:rPr>
              <a:t>1</a:t>
            </a:r>
            <a:r>
              <a:rPr lang="en-US" dirty="0" smtClean="0">
                <a:solidFill>
                  <a:srgbClr val="1C941E"/>
                </a:solidFill>
              </a:rPr>
              <a:t> </a:t>
            </a:r>
            <a:r>
              <a:rPr lang="en-US" dirty="0" smtClean="0"/>
              <a:t>V[0]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Matrix product converges to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olumn stochastic matrix with </a:t>
            </a:r>
            <a:r>
              <a:rPr lang="en-US" u="sng" dirty="0" smtClean="0"/>
              <a:t>identical</a:t>
            </a:r>
            <a:r>
              <a:rPr lang="en-US" dirty="0" smtClean="0"/>
              <a:t> columns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887135" y="4872916"/>
            <a:ext cx="2144872" cy="1709915"/>
            <a:chOff x="2887135" y="4872916"/>
            <a:chExt cx="2144872" cy="1709915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011919"/>
                </p:ext>
              </p:extLst>
            </p:nvPr>
          </p:nvGraphicFramePr>
          <p:xfrm>
            <a:off x="2887135" y="4872916"/>
            <a:ext cx="2144872" cy="1709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0" name="Equation" r:id="rId3" imgW="939800" imgH="749300" progId="Equation.DSMT4">
                    <p:embed/>
                  </p:oleObj>
                </mc:Choice>
                <mc:Fallback>
                  <p:oleObj name="Equation" r:id="rId3" imgW="939800" imgH="749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87135" y="4872916"/>
                          <a:ext cx="2144872" cy="17099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11"/>
            <p:cNvSpPr/>
            <p:nvPr/>
          </p:nvSpPr>
          <p:spPr bwMode="auto">
            <a:xfrm>
              <a:off x="3252613" y="5065889"/>
              <a:ext cx="381000" cy="1439333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800122" y="5063067"/>
              <a:ext cx="381000" cy="1439333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312358" y="5060246"/>
              <a:ext cx="381000" cy="1439333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515169" y="5554722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6" name="Picture 3" descr="C:\Users\Nitin\AppData\Local\Microsoft\Windows\Temporary Internet Files\Content.IE5\3BID1E21\MC90005664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780" y="2936898"/>
            <a:ext cx="1344348" cy="143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After k iterations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84463" y="3986388"/>
            <a:ext cx="68946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k</a:t>
            </a:r>
            <a:r>
              <a:rPr lang="en-US" dirty="0" smtClean="0">
                <a:latin typeface="Helvetica"/>
                <a:cs typeface="Helvetica"/>
              </a:rPr>
              <a:t>+1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2213" y="5726288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=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580468" y="1323972"/>
            <a:ext cx="2144872" cy="1709915"/>
            <a:chOff x="2887135" y="4872916"/>
            <a:chExt cx="2144872" cy="1709915"/>
          </a:xfrm>
        </p:grpSpPr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6276807"/>
                </p:ext>
              </p:extLst>
            </p:nvPr>
          </p:nvGraphicFramePr>
          <p:xfrm>
            <a:off x="2887135" y="4872916"/>
            <a:ext cx="2144872" cy="1709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94" name="Equation" r:id="rId3" imgW="939800" imgH="749300" progId="Equation.DSMT4">
                    <p:embed/>
                  </p:oleObj>
                </mc:Choice>
                <mc:Fallback>
                  <p:oleObj name="Equation" r:id="rId3" imgW="939800" imgH="749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87135" y="4872916"/>
                          <a:ext cx="2144872" cy="17099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ctangle 19"/>
            <p:cNvSpPr/>
            <p:nvPr/>
          </p:nvSpPr>
          <p:spPr bwMode="auto">
            <a:xfrm>
              <a:off x="3252613" y="5065889"/>
              <a:ext cx="381000" cy="1439333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800122" y="5063067"/>
              <a:ext cx="381000" cy="1439333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312358" y="5060246"/>
              <a:ext cx="381000" cy="1439333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08691" y="3264249"/>
            <a:ext cx="2144872" cy="1709915"/>
            <a:chOff x="2887135" y="4872916"/>
            <a:chExt cx="2144872" cy="1709915"/>
          </a:xfrm>
        </p:grpSpPr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4529255"/>
                </p:ext>
              </p:extLst>
            </p:nvPr>
          </p:nvGraphicFramePr>
          <p:xfrm>
            <a:off x="2887135" y="4872916"/>
            <a:ext cx="2144872" cy="1709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95" name="Equation" r:id="rId5" imgW="939800" imgH="749300" progId="Equation.DSMT4">
                    <p:embed/>
                  </p:oleObj>
                </mc:Choice>
                <mc:Fallback>
                  <p:oleObj name="Equation" r:id="rId5" imgW="939800" imgH="749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87135" y="4872916"/>
                          <a:ext cx="2144872" cy="17099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24"/>
            <p:cNvSpPr/>
            <p:nvPr/>
          </p:nvSpPr>
          <p:spPr bwMode="auto">
            <a:xfrm>
              <a:off x="3252613" y="5065889"/>
              <a:ext cx="381000" cy="1439333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800122" y="5063067"/>
              <a:ext cx="381000" cy="1439333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312358" y="5060246"/>
              <a:ext cx="381000" cy="1439333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27034" y="5046482"/>
            <a:ext cx="2144872" cy="1709915"/>
            <a:chOff x="2887135" y="4872916"/>
            <a:chExt cx="2144872" cy="1709915"/>
          </a:xfrm>
        </p:grpSpPr>
        <p:sp>
          <p:nvSpPr>
            <p:cNvPr id="30" name="Rectangle 29"/>
            <p:cNvSpPr/>
            <p:nvPr/>
          </p:nvSpPr>
          <p:spPr bwMode="auto">
            <a:xfrm>
              <a:off x="3252613" y="5065889"/>
              <a:ext cx="381000" cy="1439333"/>
            </a:xfrm>
            <a:prstGeom prst="rect">
              <a:avLst/>
            </a:prstGeom>
            <a:solidFill>
              <a:srgbClr val="F2A97D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800122" y="5063067"/>
              <a:ext cx="381000" cy="1439333"/>
            </a:xfrm>
            <a:prstGeom prst="rect">
              <a:avLst/>
            </a:prstGeom>
            <a:solidFill>
              <a:srgbClr val="F2A97D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312358" y="5060246"/>
              <a:ext cx="381000" cy="1439333"/>
            </a:xfrm>
            <a:prstGeom prst="rect">
              <a:avLst/>
            </a:prstGeom>
            <a:solidFill>
              <a:srgbClr val="F2A97D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1288442"/>
                </p:ext>
              </p:extLst>
            </p:nvPr>
          </p:nvGraphicFramePr>
          <p:xfrm>
            <a:off x="2887135" y="4872916"/>
            <a:ext cx="2144872" cy="1709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96" name="Equation" r:id="rId6" imgW="939800" imgH="749300" progId="Equation.DSMT4">
                    <p:embed/>
                  </p:oleObj>
                </mc:Choice>
                <mc:Fallback>
                  <p:oleObj name="Equation" r:id="rId6" imgW="939800" imgH="749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87135" y="4872916"/>
                          <a:ext cx="2144872" cy="17099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715300"/>
              </p:ext>
            </p:extLst>
          </p:nvPr>
        </p:nvGraphicFramePr>
        <p:xfrm>
          <a:off x="6799403" y="1346524"/>
          <a:ext cx="612053" cy="1644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7" name="Equation" r:id="rId7" imgW="609600" imgH="1638300" progId="Equation.DSMT4">
                  <p:embed/>
                </p:oleObj>
              </mc:Choice>
              <mc:Fallback>
                <p:oleObj name="Equation" r:id="rId7" imgW="609600" imgH="163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99403" y="1346524"/>
                        <a:ext cx="612053" cy="1644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949956"/>
              </p:ext>
            </p:extLst>
          </p:nvPr>
        </p:nvGraphicFramePr>
        <p:xfrm>
          <a:off x="6819946" y="5051969"/>
          <a:ext cx="612053" cy="1644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8" name="Equation" r:id="rId9" imgW="609600" imgH="1638300" progId="Equation.DSMT4">
                  <p:embed/>
                </p:oleObj>
              </mc:Choice>
              <mc:Fallback>
                <p:oleObj name="Equation" r:id="rId9" imgW="609600" imgH="163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19946" y="5051969"/>
                        <a:ext cx="612053" cy="1644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608743"/>
              </p:ext>
            </p:extLst>
          </p:nvPr>
        </p:nvGraphicFramePr>
        <p:xfrm>
          <a:off x="6812733" y="3302935"/>
          <a:ext cx="612053" cy="1644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9" name="Equation" r:id="rId10" imgW="609600" imgH="1638300" progId="Equation.DSMT4">
                  <p:embed/>
                </p:oleObj>
              </mc:Choice>
              <mc:Fallback>
                <p:oleObj name="Equation" r:id="rId10" imgW="609600" imgH="163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12733" y="3302935"/>
                        <a:ext cx="612053" cy="1644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44187" y="398638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M</a:t>
            </a:r>
            <a:r>
              <a:rPr lang="en-US" b="1" baseline="-250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k+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35156" y="3940412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228371" y="2000135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5004704" y="5239455"/>
            <a:ext cx="362657" cy="1433690"/>
          </a:xfrm>
          <a:prstGeom prst="rect">
            <a:avLst/>
          </a:prstGeom>
          <a:solidFill>
            <a:srgbClr val="5FB4E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z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546172" y="5233812"/>
            <a:ext cx="362657" cy="1433690"/>
          </a:xfrm>
          <a:prstGeom prst="rect">
            <a:avLst/>
          </a:prstGeom>
          <a:solidFill>
            <a:srgbClr val="5FB4E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z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067469" y="5239455"/>
            <a:ext cx="362657" cy="1433690"/>
          </a:xfrm>
          <a:prstGeom prst="rect">
            <a:avLst/>
          </a:prstGeom>
          <a:solidFill>
            <a:srgbClr val="5FB4E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z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16822" y="571982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…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268224" y="3060192"/>
            <a:ext cx="8351520" cy="3657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8208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After k iterations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84463" y="3986388"/>
            <a:ext cx="68946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k</a:t>
            </a:r>
            <a:r>
              <a:rPr lang="en-US" dirty="0" smtClean="0">
                <a:latin typeface="Helvetica"/>
                <a:cs typeface="Helvetica"/>
              </a:rPr>
              <a:t>+1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2213" y="5726288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=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580468" y="1323972"/>
            <a:ext cx="2144872" cy="1709915"/>
            <a:chOff x="2887135" y="4872916"/>
            <a:chExt cx="2144872" cy="1709915"/>
          </a:xfrm>
        </p:grpSpPr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2807554"/>
                </p:ext>
              </p:extLst>
            </p:nvPr>
          </p:nvGraphicFramePr>
          <p:xfrm>
            <a:off x="2887135" y="4872916"/>
            <a:ext cx="2144872" cy="1709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18" name="Equation" r:id="rId3" imgW="939800" imgH="749300" progId="Equation.DSMT4">
                    <p:embed/>
                  </p:oleObj>
                </mc:Choice>
                <mc:Fallback>
                  <p:oleObj name="Equation" r:id="rId3" imgW="939800" imgH="749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87135" y="4872916"/>
                          <a:ext cx="2144872" cy="17099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ctangle 19"/>
            <p:cNvSpPr/>
            <p:nvPr/>
          </p:nvSpPr>
          <p:spPr bwMode="auto">
            <a:xfrm>
              <a:off x="3252613" y="5065889"/>
              <a:ext cx="381000" cy="1439333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800122" y="5063067"/>
              <a:ext cx="381000" cy="1439333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312358" y="5060246"/>
              <a:ext cx="381000" cy="1439333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08691" y="3264249"/>
            <a:ext cx="2144872" cy="1709915"/>
            <a:chOff x="2887135" y="4872916"/>
            <a:chExt cx="2144872" cy="1709915"/>
          </a:xfrm>
        </p:grpSpPr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2177201"/>
                </p:ext>
              </p:extLst>
            </p:nvPr>
          </p:nvGraphicFramePr>
          <p:xfrm>
            <a:off x="2887135" y="4872916"/>
            <a:ext cx="2144872" cy="1709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19" name="Equation" r:id="rId5" imgW="939800" imgH="749300" progId="Equation.DSMT4">
                    <p:embed/>
                  </p:oleObj>
                </mc:Choice>
                <mc:Fallback>
                  <p:oleObj name="Equation" r:id="rId5" imgW="939800" imgH="749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87135" y="4872916"/>
                          <a:ext cx="2144872" cy="17099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24"/>
            <p:cNvSpPr/>
            <p:nvPr/>
          </p:nvSpPr>
          <p:spPr bwMode="auto">
            <a:xfrm>
              <a:off x="3252613" y="5065889"/>
              <a:ext cx="381000" cy="1439333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800122" y="5063067"/>
              <a:ext cx="381000" cy="1439333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312358" y="5060246"/>
              <a:ext cx="381000" cy="1439333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27034" y="5046482"/>
            <a:ext cx="2144872" cy="1709915"/>
            <a:chOff x="2887135" y="4872916"/>
            <a:chExt cx="2144872" cy="1709915"/>
          </a:xfrm>
        </p:grpSpPr>
        <p:sp>
          <p:nvSpPr>
            <p:cNvPr id="30" name="Rectangle 29"/>
            <p:cNvSpPr/>
            <p:nvPr/>
          </p:nvSpPr>
          <p:spPr bwMode="auto">
            <a:xfrm>
              <a:off x="3252613" y="5065889"/>
              <a:ext cx="381000" cy="1439333"/>
            </a:xfrm>
            <a:prstGeom prst="rect">
              <a:avLst/>
            </a:prstGeom>
            <a:solidFill>
              <a:srgbClr val="F2A97D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800122" y="5063067"/>
              <a:ext cx="381000" cy="1439333"/>
            </a:xfrm>
            <a:prstGeom prst="rect">
              <a:avLst/>
            </a:prstGeom>
            <a:solidFill>
              <a:srgbClr val="F2A97D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312358" y="5060246"/>
              <a:ext cx="381000" cy="1439333"/>
            </a:xfrm>
            <a:prstGeom prst="rect">
              <a:avLst/>
            </a:prstGeom>
            <a:solidFill>
              <a:srgbClr val="F2A97D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8622018"/>
                </p:ext>
              </p:extLst>
            </p:nvPr>
          </p:nvGraphicFramePr>
          <p:xfrm>
            <a:off x="2887135" y="4872916"/>
            <a:ext cx="2144872" cy="1709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20" name="Equation" r:id="rId6" imgW="939800" imgH="749300" progId="Equation.DSMT4">
                    <p:embed/>
                  </p:oleObj>
                </mc:Choice>
                <mc:Fallback>
                  <p:oleObj name="Equation" r:id="rId6" imgW="939800" imgH="749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87135" y="4872916"/>
                          <a:ext cx="2144872" cy="17099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325642"/>
              </p:ext>
            </p:extLst>
          </p:nvPr>
        </p:nvGraphicFramePr>
        <p:xfrm>
          <a:off x="6799403" y="1346524"/>
          <a:ext cx="612053" cy="1644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1" name="Equation" r:id="rId7" imgW="609600" imgH="1638300" progId="Equation.DSMT4">
                  <p:embed/>
                </p:oleObj>
              </mc:Choice>
              <mc:Fallback>
                <p:oleObj name="Equation" r:id="rId7" imgW="609600" imgH="163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99403" y="1346524"/>
                        <a:ext cx="612053" cy="1644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211726"/>
              </p:ext>
            </p:extLst>
          </p:nvPr>
        </p:nvGraphicFramePr>
        <p:xfrm>
          <a:off x="6819946" y="5051969"/>
          <a:ext cx="612053" cy="1644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2" name="Equation" r:id="rId9" imgW="609600" imgH="1638300" progId="Equation.DSMT4">
                  <p:embed/>
                </p:oleObj>
              </mc:Choice>
              <mc:Fallback>
                <p:oleObj name="Equation" r:id="rId9" imgW="609600" imgH="163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19946" y="5051969"/>
                        <a:ext cx="612053" cy="1644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165144"/>
              </p:ext>
            </p:extLst>
          </p:nvPr>
        </p:nvGraphicFramePr>
        <p:xfrm>
          <a:off x="6812733" y="3302935"/>
          <a:ext cx="612053" cy="1644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3" name="Equation" r:id="rId10" imgW="609600" imgH="1638300" progId="Equation.DSMT4">
                  <p:embed/>
                </p:oleObj>
              </mc:Choice>
              <mc:Fallback>
                <p:oleObj name="Equation" r:id="rId10" imgW="609600" imgH="163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12733" y="3302935"/>
                        <a:ext cx="612053" cy="1644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44187" y="398638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M</a:t>
            </a:r>
            <a:r>
              <a:rPr lang="en-US" b="1" baseline="-250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k+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35156" y="3940412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228371" y="2000135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5004704" y="5239455"/>
            <a:ext cx="362657" cy="1433690"/>
          </a:xfrm>
          <a:prstGeom prst="rect">
            <a:avLst/>
          </a:prstGeom>
          <a:solidFill>
            <a:srgbClr val="5FB4E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z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rPr>
              <a:t>w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546172" y="5233812"/>
            <a:ext cx="362657" cy="1433690"/>
          </a:xfrm>
          <a:prstGeom prst="rect">
            <a:avLst/>
          </a:prstGeom>
          <a:solidFill>
            <a:srgbClr val="5FB4E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z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rPr>
              <a:t>w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067469" y="5239455"/>
            <a:ext cx="362657" cy="1433690"/>
          </a:xfrm>
          <a:prstGeom prst="rect">
            <a:avLst/>
          </a:prstGeom>
          <a:solidFill>
            <a:srgbClr val="5FB4E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z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w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16822" y="571982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…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268224" y="3060192"/>
            <a:ext cx="8351520" cy="3657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7702463" y="5197236"/>
            <a:ext cx="1244251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z</a:t>
            </a:r>
            <a:r>
              <a:rPr lang="en-US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* sum</a:t>
            </a:r>
            <a:endParaRPr lang="en-US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84829" y="5719823"/>
            <a:ext cx="1279517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w * sum</a:t>
            </a:r>
            <a:endParaRPr lang="en-US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1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k iterations, state of first node has the form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800000"/>
                </a:solidFill>
              </a:rPr>
              <a:t>z</a:t>
            </a:r>
            <a:r>
              <a:rPr lang="en-US" dirty="0" smtClean="0">
                <a:solidFill>
                  <a:srgbClr val="800000"/>
                </a:solidFill>
              </a:rPr>
              <a:t>(k) </a:t>
            </a:r>
            <a:r>
              <a:rPr lang="en-US" dirty="0" smtClean="0"/>
              <a:t>* </a:t>
            </a:r>
            <a:r>
              <a:rPr lang="en-US" dirty="0" smtClean="0">
                <a:solidFill>
                  <a:srgbClr val="1C941E"/>
                </a:solidFill>
              </a:rPr>
              <a:t>sum of inputs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where z(k) changes each iteration (k)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Does </a:t>
            </a:r>
            <a:r>
              <a:rPr lang="en-US" u="sng" dirty="0" smtClean="0">
                <a:solidFill>
                  <a:srgbClr val="FF6600"/>
                </a:solidFill>
              </a:rPr>
              <a:t>not</a:t>
            </a:r>
            <a:r>
              <a:rPr lang="en-US" dirty="0" smtClean="0"/>
              <a:t> converge to average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8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two iterations in parallel</a:t>
            </a:r>
          </a:p>
          <a:p>
            <a:endParaRPr lang="en-US" dirty="0"/>
          </a:p>
          <a:p>
            <a:pPr lvl="1"/>
            <a:r>
              <a:rPr lang="en-US" dirty="0" smtClean="0"/>
              <a:t>First : original inputs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Second : </a:t>
            </a:r>
            <a:r>
              <a:rPr lang="en-US" dirty="0" smtClean="0">
                <a:solidFill>
                  <a:srgbClr val="800000"/>
                </a:solidFill>
              </a:rPr>
              <a:t>input =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6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71503" y="3894665"/>
            <a:ext cx="8072625" cy="2652439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two iterations in parallel</a:t>
            </a:r>
          </a:p>
          <a:p>
            <a:endParaRPr lang="en-US" dirty="0"/>
          </a:p>
          <a:p>
            <a:pPr lvl="1"/>
            <a:r>
              <a:rPr lang="en-US" dirty="0"/>
              <a:t>First : original inputs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Second : </a:t>
            </a:r>
            <a:r>
              <a:rPr lang="en-US" dirty="0">
                <a:solidFill>
                  <a:srgbClr val="800000"/>
                </a:solidFill>
              </a:rPr>
              <a:t>input = 1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After k iterations …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      first algorithm:      </a:t>
            </a:r>
            <a:r>
              <a:rPr lang="en-US" dirty="0" smtClean="0">
                <a:solidFill>
                  <a:srgbClr val="800000"/>
                </a:solidFill>
              </a:rPr>
              <a:t>z(k)</a:t>
            </a:r>
            <a:r>
              <a:rPr lang="en-US" dirty="0" smtClean="0"/>
              <a:t> * sum of inputs</a:t>
            </a:r>
            <a:br>
              <a:rPr lang="en-US" dirty="0" smtClean="0"/>
            </a:br>
            <a:r>
              <a:rPr lang="en-US" dirty="0" smtClean="0"/>
              <a:t>	second algorithm:      </a:t>
            </a:r>
            <a:r>
              <a:rPr lang="en-US" dirty="0" smtClean="0">
                <a:solidFill>
                  <a:srgbClr val="800000"/>
                </a:solidFill>
              </a:rPr>
              <a:t>z(k)</a:t>
            </a:r>
            <a:r>
              <a:rPr lang="en-US" dirty="0" smtClean="0"/>
              <a:t> * number of nodes</a:t>
            </a:r>
            <a:br>
              <a:rPr lang="en-US" dirty="0" smtClean="0"/>
            </a:br>
            <a:r>
              <a:rPr lang="en-US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7008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71503" y="3894665"/>
            <a:ext cx="8072625" cy="2652439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two iterations in parallel</a:t>
            </a:r>
          </a:p>
          <a:p>
            <a:endParaRPr lang="en-US" dirty="0"/>
          </a:p>
          <a:p>
            <a:pPr lvl="1"/>
            <a:r>
              <a:rPr lang="en-US" dirty="0"/>
              <a:t>First : original inputs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Second : </a:t>
            </a:r>
            <a:r>
              <a:rPr lang="en-US" dirty="0">
                <a:solidFill>
                  <a:srgbClr val="800000"/>
                </a:solidFill>
              </a:rPr>
              <a:t>input = 1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After k iterations …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      first algorithm:      </a:t>
            </a:r>
            <a:r>
              <a:rPr lang="en-US" dirty="0" smtClean="0">
                <a:solidFill>
                  <a:srgbClr val="800000"/>
                </a:solidFill>
              </a:rPr>
              <a:t>z(k)</a:t>
            </a:r>
            <a:r>
              <a:rPr lang="en-US" dirty="0" smtClean="0"/>
              <a:t> * sum of inputs</a:t>
            </a:r>
            <a:br>
              <a:rPr lang="en-US" dirty="0" smtClean="0"/>
            </a:br>
            <a:r>
              <a:rPr lang="en-US" dirty="0" smtClean="0"/>
              <a:t>	second algorithm:      </a:t>
            </a:r>
            <a:r>
              <a:rPr lang="en-US" dirty="0" smtClean="0">
                <a:solidFill>
                  <a:srgbClr val="800000"/>
                </a:solidFill>
              </a:rPr>
              <a:t>z(k)</a:t>
            </a:r>
            <a:r>
              <a:rPr lang="en-US" dirty="0" smtClean="0"/>
              <a:t> * number of nodes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       </a:t>
            </a:r>
            <a:r>
              <a:rPr lang="en-US" b="1" dirty="0" smtClean="0">
                <a:solidFill>
                  <a:srgbClr val="FF0000"/>
                </a:solidFill>
              </a:rPr>
              <a:t>ratio</a:t>
            </a:r>
            <a:r>
              <a:rPr lang="en-US" dirty="0" smtClean="0"/>
              <a:t>  =  </a:t>
            </a:r>
            <a:r>
              <a:rPr lang="en-US" b="1" dirty="0" smtClean="0">
                <a:solidFill>
                  <a:srgbClr val="1C941E"/>
                </a:solidFill>
              </a:rPr>
              <a:t>average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205111" y="5178778"/>
            <a:ext cx="418394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192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pic>
        <p:nvPicPr>
          <p:cNvPr id="13" name="Picture 12" descr="consensus_resul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220" y="3922889"/>
            <a:ext cx="4869309" cy="2935111"/>
          </a:xfrm>
          <a:prstGeom prst="rect">
            <a:avLst/>
          </a:prstGeom>
        </p:spPr>
      </p:pic>
      <p:pic>
        <p:nvPicPr>
          <p:cNvPr id="14" name="Picture 13" descr="consensus_z_ite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11" y="682271"/>
            <a:ext cx="4989870" cy="3007783"/>
          </a:xfrm>
          <a:prstGeom prst="rect">
            <a:avLst/>
          </a:prstGeom>
        </p:spPr>
      </p:pic>
      <p:pic>
        <p:nvPicPr>
          <p:cNvPr id="12" name="Picture 11" descr="consensus_y_iter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056" y="689326"/>
            <a:ext cx="5006547" cy="30178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27512" y="3637845"/>
            <a:ext cx="78338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ratio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91452" y="265289"/>
            <a:ext cx="189562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denominator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61054" y="268111"/>
            <a:ext cx="158739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Helvetica"/>
                <a:cs typeface="Helvetica"/>
              </a:rPr>
              <a:t>numerator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-141112" y="1621536"/>
            <a:ext cx="409335" cy="85344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497787" y="1621536"/>
            <a:ext cx="409335" cy="85344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208840" y="4736592"/>
            <a:ext cx="409335" cy="1042416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0545" y="3200341"/>
            <a:ext cx="76655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time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55983" y="3209569"/>
            <a:ext cx="76655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time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72567" y="6358235"/>
            <a:ext cx="76655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time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93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5813" y="1691068"/>
            <a:ext cx="5997275" cy="399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339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Byzantine Consensus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4A4FE-C508-445A-BEEA-5241DB609F5F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65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Faces of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Should we trust        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C90000"/>
                </a:solidFill>
              </a:rPr>
              <a:t>Web of trust …</a:t>
            </a:r>
            <a:br>
              <a:rPr lang="en-US" dirty="0" smtClean="0">
                <a:solidFill>
                  <a:srgbClr val="C90000"/>
                </a:solidFill>
              </a:rPr>
            </a:br>
            <a:r>
              <a:rPr lang="en-US" dirty="0" smtClean="0">
                <a:solidFill>
                  <a:srgbClr val="C90000"/>
                </a:solidFill>
              </a:rPr>
              <a:t/>
            </a:r>
            <a:br>
              <a:rPr lang="en-US" dirty="0" smtClean="0">
                <a:solidFill>
                  <a:srgbClr val="C90000"/>
                </a:solidFill>
              </a:rPr>
            </a:br>
            <a:r>
              <a:rPr lang="en-US" dirty="0" smtClean="0">
                <a:solidFill>
                  <a:srgbClr val="C90000"/>
                </a:solidFill>
              </a:rPr>
              <a:t>		agree whether        is good or evil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017" y="2423373"/>
            <a:ext cx="417951" cy="417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534" y="4920099"/>
            <a:ext cx="417951" cy="417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983" y="3203160"/>
            <a:ext cx="417951" cy="41795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6314773" y="2887579"/>
            <a:ext cx="376048" cy="383118"/>
          </a:xfrm>
          <a:prstGeom prst="ellipse">
            <a:avLst/>
          </a:prstGeom>
          <a:solidFill>
            <a:srgbClr val="FF9D3B"/>
          </a:solidFill>
          <a:ln w="28575" cap="flat" cmpd="sng" algn="ctr">
            <a:solidFill>
              <a:srgbClr val="FF9D3B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797983" y="2506974"/>
            <a:ext cx="376048" cy="383118"/>
          </a:xfrm>
          <a:prstGeom prst="ellipse">
            <a:avLst/>
          </a:prstGeom>
          <a:solidFill>
            <a:srgbClr val="FF9D3B"/>
          </a:solidFill>
          <a:ln w="28575" cap="flat" cmpd="sng" algn="ctr">
            <a:solidFill>
              <a:srgbClr val="FF9D3B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8592053" y="3043388"/>
            <a:ext cx="376048" cy="383118"/>
          </a:xfrm>
          <a:prstGeom prst="ellipse">
            <a:avLst/>
          </a:prstGeom>
          <a:solidFill>
            <a:srgbClr val="FF9D3B"/>
          </a:solidFill>
          <a:ln w="28575" cap="flat" cmpd="sng" algn="ctr">
            <a:solidFill>
              <a:srgbClr val="FF9D3B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098356" y="2642394"/>
            <a:ext cx="376048" cy="383118"/>
          </a:xfrm>
          <a:prstGeom prst="ellipse">
            <a:avLst/>
          </a:prstGeom>
          <a:solidFill>
            <a:srgbClr val="FF9D3B"/>
          </a:solidFill>
          <a:ln w="28575" cap="flat" cmpd="sng" algn="ctr">
            <a:solidFill>
              <a:srgbClr val="FF9D3B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910182" y="3667453"/>
            <a:ext cx="376048" cy="383118"/>
          </a:xfrm>
          <a:prstGeom prst="ellipse">
            <a:avLst/>
          </a:prstGeom>
          <a:solidFill>
            <a:srgbClr val="FF9D3B"/>
          </a:solidFill>
          <a:ln w="28575" cap="flat" cmpd="sng" algn="ctr">
            <a:solidFill>
              <a:srgbClr val="FF9D3B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963680" y="3890802"/>
            <a:ext cx="376048" cy="383118"/>
          </a:xfrm>
          <a:prstGeom prst="ellipse">
            <a:avLst/>
          </a:prstGeom>
          <a:solidFill>
            <a:srgbClr val="FF9D3B"/>
          </a:solidFill>
          <a:ln w="28575" cap="flat" cmpd="sng" algn="ctr">
            <a:solidFill>
              <a:srgbClr val="FF9D3B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5" name="Straight Connector 14"/>
          <p:cNvCxnSpPr>
            <a:stCxn id="8" idx="7"/>
            <a:endCxn id="11" idx="2"/>
          </p:cNvCxnSpPr>
          <p:nvPr/>
        </p:nvCxnSpPr>
        <p:spPr bwMode="auto">
          <a:xfrm flipV="1">
            <a:off x="6635750" y="2833953"/>
            <a:ext cx="462606" cy="10973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7472694" y="2731494"/>
            <a:ext cx="332078" cy="416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4803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6591485" y="3270698"/>
            <a:ext cx="373768" cy="45286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7286819" y="3554490"/>
            <a:ext cx="383143" cy="20574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4803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11" idx="5"/>
          </p:cNvCxnSpPr>
          <p:nvPr/>
        </p:nvCxnSpPr>
        <p:spPr bwMode="auto">
          <a:xfrm>
            <a:off x="7419333" y="2969406"/>
            <a:ext cx="264820" cy="30129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4803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endCxn id="10" idx="1"/>
          </p:cNvCxnSpPr>
          <p:nvPr/>
        </p:nvCxnSpPr>
        <p:spPr bwMode="auto">
          <a:xfrm>
            <a:off x="8181923" y="2744479"/>
            <a:ext cx="465201" cy="3550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4803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endCxn id="10" idx="2"/>
          </p:cNvCxnSpPr>
          <p:nvPr/>
        </p:nvCxnSpPr>
        <p:spPr bwMode="auto">
          <a:xfrm flipV="1">
            <a:off x="8007942" y="3234947"/>
            <a:ext cx="584111" cy="11599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4803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endCxn id="10" idx="4"/>
          </p:cNvCxnSpPr>
          <p:nvPr/>
        </p:nvCxnSpPr>
        <p:spPr bwMode="auto">
          <a:xfrm flipV="1">
            <a:off x="8348809" y="3426506"/>
            <a:ext cx="431268" cy="64128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4803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endCxn id="13" idx="2"/>
          </p:cNvCxnSpPr>
          <p:nvPr/>
        </p:nvCxnSpPr>
        <p:spPr bwMode="auto">
          <a:xfrm>
            <a:off x="7293914" y="3958894"/>
            <a:ext cx="669766" cy="12346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4803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stCxn id="7" idx="2"/>
            <a:endCxn id="13" idx="1"/>
          </p:cNvCxnSpPr>
          <p:nvPr/>
        </p:nvCxnSpPr>
        <p:spPr bwMode="auto">
          <a:xfrm>
            <a:off x="7804959" y="3621111"/>
            <a:ext cx="213792" cy="32579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34803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/>
        </p:nvSpPr>
        <p:spPr bwMode="auto">
          <a:xfrm>
            <a:off x="5988389" y="2206479"/>
            <a:ext cx="3155611" cy="2390944"/>
          </a:xfrm>
          <a:prstGeom prst="rect">
            <a:avLst/>
          </a:prstGeom>
          <a:noFill/>
          <a:ln w="28575" cap="flat" cmpd="sng" algn="ctr">
            <a:solidFill>
              <a:srgbClr val="FFBE7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8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>
                <a:latin typeface="Helvetica"/>
                <a:cs typeface="Helvetica"/>
              </a:rPr>
              <a:pPr>
                <a:defRPr/>
              </a:pPr>
              <a:t>80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5787" y="3834482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 = 3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77075" y="1813771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07504" y="1607442"/>
            <a:ext cx="36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56468" y="426826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643565" y="1526437"/>
            <a:ext cx="2014321" cy="3081880"/>
            <a:chOff x="3643565" y="3004255"/>
            <a:chExt cx="2014321" cy="3081880"/>
          </a:xfrm>
        </p:grpSpPr>
        <p:pic>
          <p:nvPicPr>
            <p:cNvPr id="30" name="Picture 29" descr="AA02820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334" y="4923670"/>
              <a:ext cx="1020562" cy="1162465"/>
            </a:xfrm>
            <a:prstGeom prst="rect">
              <a:avLst/>
            </a:prstGeom>
          </p:spPr>
        </p:pic>
        <p:pic>
          <p:nvPicPr>
            <p:cNvPr id="31" name="Picture 30" descr="AA02820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324" y="3004255"/>
              <a:ext cx="1020562" cy="1162465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 bwMode="auto">
            <a:xfrm flipV="1">
              <a:off x="3785973" y="3940623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Connector 32"/>
            <p:cNvCxnSpPr>
              <a:endCxn id="30" idx="1"/>
            </p:cNvCxnSpPr>
            <p:nvPr/>
          </p:nvCxnSpPr>
          <p:spPr bwMode="auto">
            <a:xfrm>
              <a:off x="3731054" y="4929163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V="1">
              <a:off x="3853700" y="4057741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3643565" y="5032174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sp>
        <p:nvSpPr>
          <p:cNvPr id="2" name="TextBox 1"/>
          <p:cNvSpPr txBox="1"/>
          <p:nvPr/>
        </p:nvSpPr>
        <p:spPr>
          <a:xfrm>
            <a:off x="532837" y="338667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18537" y="2118258"/>
            <a:ext cx="2400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 = 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/4+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/4+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/2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22" name="Picture 21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003" y="2713313"/>
            <a:ext cx="1020562" cy="116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5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>
                <a:latin typeface="Helvetica"/>
                <a:cs typeface="Helvetica"/>
              </a:rPr>
              <a:pPr>
                <a:defRPr/>
              </a:pPr>
              <a:t>81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5787" y="3834482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 = 3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77075" y="1813771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07504" y="1607442"/>
            <a:ext cx="36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56468" y="426826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643565" y="1526437"/>
            <a:ext cx="2014321" cy="3081880"/>
            <a:chOff x="3643565" y="3004255"/>
            <a:chExt cx="2014321" cy="3081880"/>
          </a:xfrm>
        </p:grpSpPr>
        <p:pic>
          <p:nvPicPr>
            <p:cNvPr id="30" name="Picture 29" descr="AA02820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334" y="4923670"/>
              <a:ext cx="1020562" cy="1162465"/>
            </a:xfrm>
            <a:prstGeom prst="rect">
              <a:avLst/>
            </a:prstGeom>
          </p:spPr>
        </p:pic>
        <p:pic>
          <p:nvPicPr>
            <p:cNvPr id="31" name="Picture 30" descr="AA02820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324" y="3004255"/>
              <a:ext cx="1020562" cy="1162465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 bwMode="auto">
            <a:xfrm flipV="1">
              <a:off x="3785973" y="3940623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Connector 32"/>
            <p:cNvCxnSpPr>
              <a:endCxn id="30" idx="1"/>
            </p:cNvCxnSpPr>
            <p:nvPr/>
          </p:nvCxnSpPr>
          <p:spPr bwMode="auto">
            <a:xfrm>
              <a:off x="3731054" y="4929163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V="1">
              <a:off x="3853700" y="4057741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3643565" y="5032174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sp>
        <p:nvSpPr>
          <p:cNvPr id="2" name="TextBox 1"/>
          <p:cNvSpPr txBox="1"/>
          <p:nvPr/>
        </p:nvSpPr>
        <p:spPr>
          <a:xfrm>
            <a:off x="532837" y="338667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AA02823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962" y="2665779"/>
            <a:ext cx="1114741" cy="1154191"/>
          </a:xfrm>
          <a:prstGeom prst="rect">
            <a:avLst/>
          </a:prstGeom>
          <a:ln w="12700" cmpd="sng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43662" y="2988209"/>
            <a:ext cx="1536298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Byzantine</a:t>
            </a:r>
            <a:b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node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8537" y="2118258"/>
            <a:ext cx="2400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 = 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/4+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/4+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/2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482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>
                <a:latin typeface="Helvetica"/>
                <a:cs typeface="Helvetica"/>
              </a:rPr>
              <a:pPr>
                <a:defRPr/>
              </a:pPr>
              <a:t>82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5787" y="3834482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 = 3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77075" y="1813771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/4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07504" y="1607442"/>
            <a:ext cx="36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56468" y="426826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643565" y="1526437"/>
            <a:ext cx="2014321" cy="3081880"/>
            <a:chOff x="3643565" y="3004255"/>
            <a:chExt cx="2014321" cy="3081880"/>
          </a:xfrm>
        </p:grpSpPr>
        <p:pic>
          <p:nvPicPr>
            <p:cNvPr id="30" name="Picture 29" descr="AA02820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334" y="4923670"/>
              <a:ext cx="1020562" cy="1162465"/>
            </a:xfrm>
            <a:prstGeom prst="rect">
              <a:avLst/>
            </a:prstGeom>
          </p:spPr>
        </p:pic>
        <p:pic>
          <p:nvPicPr>
            <p:cNvPr id="31" name="Picture 30" descr="AA02820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324" y="3004255"/>
              <a:ext cx="1020562" cy="1162465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 bwMode="auto">
            <a:xfrm flipV="1">
              <a:off x="3785973" y="3940623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Connector 32"/>
            <p:cNvCxnSpPr>
              <a:endCxn id="30" idx="1"/>
            </p:cNvCxnSpPr>
            <p:nvPr/>
          </p:nvCxnSpPr>
          <p:spPr bwMode="auto">
            <a:xfrm>
              <a:off x="3731054" y="4929163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V="1">
              <a:off x="3853700" y="4057741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3643565" y="5032174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sp>
        <p:nvSpPr>
          <p:cNvPr id="2" name="TextBox 1"/>
          <p:cNvSpPr txBox="1"/>
          <p:nvPr/>
        </p:nvSpPr>
        <p:spPr>
          <a:xfrm>
            <a:off x="532837" y="338667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5110" y="2162365"/>
            <a:ext cx="860482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= 2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57223" y="5518725"/>
            <a:ext cx="230604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Arial"/>
                <a:cs typeface="Arial"/>
              </a:rPr>
              <a:t>No consensus !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43568" y="3950884"/>
            <a:ext cx="774972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=1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3662" y="2988209"/>
            <a:ext cx="1536298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Byzantine</a:t>
            </a:r>
            <a:b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node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8537" y="2118258"/>
            <a:ext cx="2400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 = 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 smtClean="0">
                <a:latin typeface="Helvetica"/>
                <a:cs typeface="Helvetica"/>
              </a:rPr>
              <a:t>/4+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 smtClean="0">
                <a:latin typeface="Helvetica"/>
                <a:cs typeface="Helvetica"/>
              </a:rPr>
              <a:t>/4+</a:t>
            </a:r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 smtClean="0">
                <a:latin typeface="Helvetica"/>
                <a:cs typeface="Helvetica"/>
              </a:rPr>
              <a:t>/2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25" name="Picture 24" descr="AA02823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962" y="2665779"/>
            <a:ext cx="1114741" cy="1154191"/>
          </a:xfrm>
          <a:prstGeom prst="rect">
            <a:avLst/>
          </a:prstGeom>
          <a:ln w="12700" cmpd="sng">
            <a:noFill/>
          </a:ln>
        </p:spPr>
      </p:pic>
    </p:spTree>
    <p:extLst>
      <p:ext uri="{BB962C8B-B14F-4D97-AF65-F5344CB8AC3E}">
        <p14:creationId xmlns:p14="http://schemas.microsoft.com/office/powerpoint/2010/main" val="24801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Necessary and sufficient conditions on </a:t>
            </a:r>
            <a:r>
              <a:rPr lang="en-US" u="sng" dirty="0" smtClean="0"/>
              <a:t>undirected</a:t>
            </a:r>
            <a:r>
              <a:rPr lang="en-US" dirty="0" smtClean="0"/>
              <a:t> communication graph to be able to achieve Byzantine consensus</a:t>
            </a:r>
          </a:p>
          <a:p>
            <a:endParaRPr lang="en-US" dirty="0"/>
          </a:p>
          <a:p>
            <a:pPr lvl="1"/>
            <a:r>
              <a:rPr lang="en-US" dirty="0" smtClean="0"/>
              <a:t>Synchronous systems</a:t>
            </a:r>
          </a:p>
          <a:p>
            <a:pPr lvl="1"/>
            <a:r>
              <a:rPr lang="en-US" dirty="0" smtClean="0"/>
              <a:t>Asynchronous systems</a:t>
            </a:r>
          </a:p>
          <a:p>
            <a:pPr lvl="1"/>
            <a:endParaRPr lang="en-US" dirty="0"/>
          </a:p>
          <a:p>
            <a:r>
              <a:rPr lang="en-US" dirty="0" smtClean="0"/>
              <a:t>3f+1 nodes</a:t>
            </a:r>
            <a:br>
              <a:rPr lang="en-US" dirty="0" smtClean="0"/>
            </a:br>
            <a:r>
              <a:rPr lang="en-US" dirty="0" smtClean="0"/>
              <a:t>2f+1 connectivity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0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70" y="304800"/>
            <a:ext cx="8566727" cy="1143000"/>
          </a:xfrm>
        </p:spPr>
        <p:txBody>
          <a:bodyPr/>
          <a:lstStyle/>
          <a:p>
            <a:r>
              <a:rPr lang="en-US" dirty="0" smtClean="0"/>
              <a:t>Our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Conditions on </a:t>
            </a:r>
            <a:r>
              <a:rPr lang="en-US" u="sng" dirty="0" smtClean="0"/>
              <a:t>directed</a:t>
            </a:r>
            <a:r>
              <a:rPr lang="en-US" dirty="0" smtClean="0"/>
              <a:t> graphs to achieve Byzantine consensus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Motivated by wireless networks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baseline="-25000" dirty="0"/>
          </a:p>
          <a:p>
            <a:pPr marL="0" indent="0">
              <a:buNone/>
            </a:pPr>
            <a:endParaRPr lang="en-US" baseline="-25000" dirty="0" smtClean="0"/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98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Capacity Constraints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630302" y="3862614"/>
            <a:ext cx="762000" cy="7620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</a:pP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30102" y="4091214"/>
            <a:ext cx="762000" cy="7620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</a:pP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2872439" y="2872014"/>
            <a:ext cx="527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10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3720258" y="3329214"/>
            <a:ext cx="527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10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775510" y="2608022"/>
            <a:ext cx="1061384" cy="1442384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2" idx="0"/>
          </p:cNvCxnSpPr>
          <p:nvPr/>
        </p:nvCxnSpPr>
        <p:spPr>
          <a:xfrm>
            <a:off x="4106302" y="2719614"/>
            <a:ext cx="304800" cy="137160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8" idx="1"/>
          </p:cNvCxnSpPr>
          <p:nvPr/>
        </p:nvCxnSpPr>
        <p:spPr>
          <a:xfrm>
            <a:off x="4375710" y="2608022"/>
            <a:ext cx="1366184" cy="1366184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5400000" flipH="1" flipV="1">
            <a:off x="4220602" y="2529114"/>
            <a:ext cx="76200" cy="4044016"/>
          </a:xfrm>
          <a:prstGeom prst="curvedConnector3">
            <a:avLst>
              <a:gd name="adj1" fmla="val -1986745"/>
            </a:avLst>
          </a:prstGeom>
          <a:ln w="28575">
            <a:solidFill>
              <a:schemeClr val="tx2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40"/>
          <p:cNvSpPr txBox="1">
            <a:spLocks noChangeArrowheads="1"/>
          </p:cNvSpPr>
          <p:nvPr/>
        </p:nvSpPr>
        <p:spPr bwMode="auto">
          <a:xfrm>
            <a:off x="3339258" y="4018650"/>
            <a:ext cx="527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10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4781848" y="4010549"/>
            <a:ext cx="527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10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2887102" y="4319814"/>
            <a:ext cx="1143000" cy="15240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792102" y="4243614"/>
            <a:ext cx="838200" cy="22860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5400000" flipH="1" flipV="1">
            <a:off x="4220602" y="2910114"/>
            <a:ext cx="76200" cy="3505200"/>
          </a:xfrm>
          <a:prstGeom prst="curvedConnector3">
            <a:avLst>
              <a:gd name="adj1" fmla="val -1571642"/>
            </a:avLst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3359560" y="5335252"/>
            <a:ext cx="527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10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Arrow Connector 24"/>
          <p:cNvCxnSpPr>
            <a:endCxn id="12" idx="3"/>
          </p:cNvCxnSpPr>
          <p:nvPr/>
        </p:nvCxnSpPr>
        <p:spPr bwMode="auto">
          <a:xfrm>
            <a:off x="2775510" y="4589222"/>
            <a:ext cx="1366184" cy="152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8" idx="3"/>
            <a:endCxn id="12" idx="5"/>
          </p:cNvCxnSpPr>
          <p:nvPr/>
        </p:nvCxnSpPr>
        <p:spPr bwMode="auto">
          <a:xfrm flipH="1">
            <a:off x="4680510" y="4513022"/>
            <a:ext cx="1061384" cy="228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40"/>
          <p:cNvSpPr txBox="1">
            <a:spLocks noChangeArrowheads="1"/>
          </p:cNvSpPr>
          <p:nvPr/>
        </p:nvSpPr>
        <p:spPr bwMode="auto">
          <a:xfrm>
            <a:off x="4948704" y="4551122"/>
            <a:ext cx="527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10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125102" y="3938814"/>
            <a:ext cx="762000" cy="7620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</a:pP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24"/>
          <p:cNvSpPr txBox="1">
            <a:spLocks noChangeArrowheads="1"/>
          </p:cNvSpPr>
          <p:nvPr/>
        </p:nvSpPr>
        <p:spPr bwMode="auto">
          <a:xfrm>
            <a:off x="5077666" y="2867549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4834967" y="5887357"/>
            <a:ext cx="527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9"/>
          <p:cNvSpPr txBox="1">
            <a:spLocks noChangeArrowheads="1"/>
          </p:cNvSpPr>
          <p:nvPr/>
        </p:nvSpPr>
        <p:spPr bwMode="auto">
          <a:xfrm>
            <a:off x="3104522" y="4622381"/>
            <a:ext cx="527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25302" y="1957614"/>
            <a:ext cx="762000" cy="7620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</a:pP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4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Byzantine Consensus … Lower Bound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l-GR" dirty="0" smtClean="0">
                <a:solidFill>
                  <a:srgbClr val="2E9246"/>
                </a:solidFill>
              </a:rPr>
              <a:t>Ω</a:t>
            </a:r>
            <a:r>
              <a:rPr lang="en-US" dirty="0" smtClean="0">
                <a:solidFill>
                  <a:srgbClr val="2E9246"/>
                </a:solidFill>
              </a:rPr>
              <a:t>(n</a:t>
            </a:r>
            <a:r>
              <a:rPr lang="en-US" baseline="30000" dirty="0" smtClean="0">
                <a:solidFill>
                  <a:srgbClr val="2E9246"/>
                </a:solidFill>
              </a:rPr>
              <a:t>2</a:t>
            </a:r>
            <a:r>
              <a:rPr lang="en-US" dirty="0" smtClean="0">
                <a:solidFill>
                  <a:srgbClr val="2E9246"/>
                </a:solidFill>
              </a:rPr>
              <a:t>)  messages </a:t>
            </a:r>
            <a:r>
              <a:rPr lang="en-US" dirty="0" smtClean="0"/>
              <a:t>in worst case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1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Capacity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to quantify the impact of capacity constraints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90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Borrow notion of </a:t>
            </a:r>
            <a:r>
              <a:rPr lang="en-US" dirty="0" smtClean="0">
                <a:solidFill>
                  <a:srgbClr val="FF0000"/>
                </a:solidFill>
              </a:rPr>
              <a:t>throughput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from networking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i="1" dirty="0" smtClean="0">
                <a:latin typeface="Calibri" pitchFamily="34" charset="0"/>
                <a:cs typeface="Calibri" pitchFamily="34" charset="0"/>
              </a:rPr>
              <a:t>b(t) </a:t>
            </a:r>
            <a:r>
              <a:rPr lang="en-US" dirty="0" smtClean="0"/>
              <a:t>= number of bits agreed upon in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[0,t]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571036"/>
              </p:ext>
            </p:extLst>
          </p:nvPr>
        </p:nvGraphicFramePr>
        <p:xfrm>
          <a:off x="1997165" y="4761194"/>
          <a:ext cx="4293276" cy="995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3" name="Equation" r:id="rId3" imgW="1396394" imgH="393529" progId="Equation.DSMT4">
                  <p:embed/>
                </p:oleObj>
              </mc:Choice>
              <mc:Fallback>
                <p:oleObj name="Equation" r:id="rId3" imgW="139639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165" y="4761194"/>
                        <a:ext cx="4293276" cy="9958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123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is the achievable throughput of consensus over a capacitated network 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Results so far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… optimal algorithm for 4 nodes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…  </a:t>
            </a:r>
            <a:r>
              <a:rPr lang="en-US" smtClean="0"/>
              <a:t>within factor of 3 in general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6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Faces of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</a:t>
            </a:r>
          </a:p>
          <a:p>
            <a:endParaRPr lang="en-US" dirty="0"/>
          </a:p>
          <a:p>
            <a:r>
              <a:rPr lang="en-US" dirty="0" smtClean="0"/>
              <a:t> Which way?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5819422" y="3667478"/>
            <a:ext cx="599722" cy="4515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5858933" y="4126089"/>
            <a:ext cx="750711" cy="747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840589" y="4358923"/>
            <a:ext cx="642055" cy="29633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4" name="Picture 2" descr="C:\Users\Nitin\AppData\Local\Microsoft\Windows\Temporary Internet Files\Content.IE5\B53GPD8T\MC90043690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034" y="3409770"/>
            <a:ext cx="1418526" cy="141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A0282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537" y="3419470"/>
            <a:ext cx="1020562" cy="1162465"/>
          </a:xfrm>
          <a:prstGeom prst="rect">
            <a:avLst/>
          </a:prstGeom>
        </p:spPr>
      </p:pic>
      <p:pic>
        <p:nvPicPr>
          <p:cNvPr id="16" name="Picture 15" descr="AA0282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273" y="3656542"/>
            <a:ext cx="1020562" cy="1162465"/>
          </a:xfrm>
          <a:prstGeom prst="rect">
            <a:avLst/>
          </a:prstGeom>
        </p:spPr>
      </p:pic>
      <p:pic>
        <p:nvPicPr>
          <p:cNvPr id="17" name="Picture 16" descr="AA0282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45" y="3886558"/>
            <a:ext cx="1020562" cy="116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0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Many applications of consensus</a:t>
            </a:r>
          </a:p>
          <a:p>
            <a:endParaRPr lang="en-US" dirty="0" smtClean="0"/>
          </a:p>
          <a:p>
            <a:r>
              <a:rPr lang="en-US" dirty="0" smtClean="0"/>
              <a:t>Large body of work</a:t>
            </a:r>
          </a:p>
          <a:p>
            <a:endParaRPr lang="en-US" dirty="0"/>
          </a:p>
          <a:p>
            <a:r>
              <a:rPr lang="en-US" dirty="0" smtClean="0"/>
              <a:t>Still many interesting </a:t>
            </a:r>
            <a:r>
              <a:rPr lang="en-US" smtClean="0"/>
              <a:t>problems open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29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graphicx}&#10;\usepackage{epsf}&#10;%\usepackage{subfigure}&#10;&#10;\begin{document}&#10;&#10;\input{random_result.pstex_t}&#10;&#10;\end{document}&#10;"/>
  <p:tag name="EXTERNALNAME" val="txp_fig"/>
  <p:tag name="BLEND" val="0"/>
  <p:tag name="TRANSPARENT" val="0"/>
  <p:tag name="KEEPFILES" val="0"/>
  <p:tag name="DEBUGPAUSE" val="0"/>
  <p:tag name="RESOLUTION" val="300"/>
  <p:tag name="WORKAROUNDTRANSPARENCYBUG" val="0"/>
  <p:tag name="ALLOWFONTSUBSTITUTION" val="0"/>
  <p:tag name="BITMAPFORMAT" val="bmp16m"/>
  <p:tag name="BOXWIDTH" val="354"/>
  <p:tag name="BOXHEIGHT" val="412"/>
  <p:tag name="BOXFONT" val="10"/>
  <p:tag name="BOXWRAP" val="0"/>
  <p:tag name="ORIGWIDTH" val="151"/>
  <p:tag name="PICTUREFILESIZE" val="99125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65000"/>
          <a:buFont typeface="Marlett" pitchFamily="2" charset="2"/>
          <a:buChar char="g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65000"/>
          <a:buFont typeface="Marlett" pitchFamily="2" charset="2"/>
          <a:buChar char="g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22194</TotalTime>
  <Words>1593</Words>
  <Application>Microsoft Office PowerPoint</Application>
  <PresentationFormat>On-screen Show (4:3)</PresentationFormat>
  <Paragraphs>859</Paragraphs>
  <Slides>90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2" baseType="lpstr">
      <vt:lpstr>Default Design</vt:lpstr>
      <vt:lpstr>Equation</vt:lpstr>
      <vt:lpstr>Distributed Resilient Consensus    Nitin Vaidya University of Illinois at Urbana-Champaign   </vt:lpstr>
      <vt:lpstr>Net-X: Multi-Channel Mesh   Theory to Practice</vt:lpstr>
      <vt:lpstr>Acknowledgments</vt:lpstr>
      <vt:lpstr>Consensus  …  Dictionary Definition</vt:lpstr>
      <vt:lpstr>Many Faces of Consensus</vt:lpstr>
      <vt:lpstr>Many Faces of Consensus</vt:lpstr>
      <vt:lpstr>Many Faces of Consensus</vt:lpstr>
      <vt:lpstr>Many Faces of Consensus</vt:lpstr>
      <vt:lpstr>Many Faces of Consensus</vt:lpstr>
      <vt:lpstr>Many Faces of Consensus</vt:lpstr>
      <vt:lpstr>Consensus Requires Communication</vt:lpstr>
      <vt:lpstr>Consensus Requires Communication</vt:lpstr>
      <vt:lpstr>Consensus Requires Communication</vt:lpstr>
      <vt:lpstr>Complications</vt:lpstr>
      <vt:lpstr>Complications</vt:lpstr>
      <vt:lpstr>Crash Failure</vt:lpstr>
      <vt:lpstr>Crash Failure</vt:lpstr>
      <vt:lpstr>Crash Failure</vt:lpstr>
      <vt:lpstr>Crash Failures</vt:lpstr>
      <vt:lpstr>Complications</vt:lpstr>
      <vt:lpstr>Asynchrony</vt:lpstr>
      <vt:lpstr>Asynchrony + Crash Failure</vt:lpstr>
      <vt:lpstr>Asynchrony + Crash Failure</vt:lpstr>
      <vt:lpstr>Asynchrony + Crash Failures</vt:lpstr>
      <vt:lpstr>Asynchrony + Failures</vt:lpstr>
      <vt:lpstr>Byzantine Failure</vt:lpstr>
      <vt:lpstr>Byzantine Failures</vt:lpstr>
      <vt:lpstr>Related Work</vt:lpstr>
      <vt:lpstr>PowerPoint Presentation</vt:lpstr>
      <vt:lpstr>PowerPoint Presentation</vt:lpstr>
      <vt:lpstr>Consensus</vt:lpstr>
      <vt:lpstr>Consensus</vt:lpstr>
      <vt:lpstr>Our Contributions</vt:lpstr>
      <vt:lpstr>Average Consensus</vt:lpstr>
      <vt:lpstr>Distributed Iterative Solution … Local Computation</vt:lpstr>
      <vt:lpstr>Distributed Iterative Solution</vt:lpstr>
      <vt:lpstr>PowerPoint Presentation</vt:lpstr>
      <vt:lpstr>PowerPoint Presentation</vt:lpstr>
      <vt:lpstr>PowerPoint Presentation</vt:lpstr>
      <vt:lpstr>Well-Known Results</vt:lpstr>
      <vt:lpstr>Well-Known Results</vt:lpstr>
      <vt:lpstr>Well-Known Results</vt:lpstr>
      <vt:lpstr>PowerPoint Presentation</vt:lpstr>
      <vt:lpstr>Asynchrony</vt:lpstr>
      <vt:lpstr>An Implementation: Mass Transfer + Accumulation</vt:lpstr>
      <vt:lpstr>An Implementation: Mass Transfer + Accumulation</vt:lpstr>
      <vt:lpstr>Conservation of Mass</vt:lpstr>
      <vt:lpstr>Wireless Transmissions Unreliable</vt:lpstr>
      <vt:lpstr>Impact of Unreliability</vt:lpstr>
      <vt:lpstr>Conservation of Mass</vt:lpstr>
      <vt:lpstr>PowerPoint Presentation</vt:lpstr>
      <vt:lpstr>Existing Solution</vt:lpstr>
      <vt:lpstr>PowerPoint Presentation</vt:lpstr>
      <vt:lpstr>Existing Solutions … Link Model</vt:lpstr>
      <vt:lpstr>Existing Solutions … Link Model</vt:lpstr>
      <vt:lpstr>PowerPoint Presentation</vt:lpstr>
      <vt:lpstr>Reality in Wireless Networks</vt:lpstr>
      <vt:lpstr>Reality in Wireless Networks</vt:lpstr>
      <vt:lpstr>Our Solution</vt:lpstr>
      <vt:lpstr>Solution Sketch</vt:lpstr>
      <vt:lpstr>Solution Sketch</vt:lpstr>
      <vt:lpstr>What Does That Do ?</vt:lpstr>
      <vt:lpstr>What Does That Do ?</vt:lpstr>
      <vt:lpstr>Dynamic Topology</vt:lpstr>
      <vt:lpstr>Dynamic Topology</vt:lpstr>
      <vt:lpstr>Dynamic Topology</vt:lpstr>
      <vt:lpstr>Time-Varying Column Stochastic Matrix</vt:lpstr>
      <vt:lpstr>State Transitions</vt:lpstr>
      <vt:lpstr>State Transitions</vt:lpstr>
      <vt:lpstr>State Transitions</vt:lpstr>
      <vt:lpstr>State Transition</vt:lpstr>
      <vt:lpstr>State Transition</vt:lpstr>
      <vt:lpstr>State Transitions</vt:lpstr>
      <vt:lpstr>Solution</vt:lpstr>
      <vt:lpstr>Solution</vt:lpstr>
      <vt:lpstr>Solution</vt:lpstr>
      <vt:lpstr>PowerPoint Presentation</vt:lpstr>
      <vt:lpstr>PowerPoint Presentation</vt:lpstr>
      <vt:lpstr>Byzantine Consensus</vt:lpstr>
      <vt:lpstr>PowerPoint Presentation</vt:lpstr>
      <vt:lpstr>PowerPoint Presentation</vt:lpstr>
      <vt:lpstr>PowerPoint Presentation</vt:lpstr>
      <vt:lpstr>Prior Results</vt:lpstr>
      <vt:lpstr>Our Results</vt:lpstr>
      <vt:lpstr>Link Capacity Constraints</vt:lpstr>
      <vt:lpstr>Byzantine Consensus … Lower Bound</vt:lpstr>
      <vt:lpstr>Link Capacity Constraints</vt:lpstr>
      <vt:lpstr>Throughput</vt:lpstr>
      <vt:lpstr>Problem Definition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TCP for Mobile and Wireless Hosts</dc:title>
  <dc:creator>Nitin</dc:creator>
  <cp:lastModifiedBy>Nitin</cp:lastModifiedBy>
  <cp:revision>4503</cp:revision>
  <cp:lastPrinted>2000-07-13T16:55:05Z</cp:lastPrinted>
  <dcterms:created xsi:type="dcterms:W3CDTF">1996-09-30T18:28:10Z</dcterms:created>
  <dcterms:modified xsi:type="dcterms:W3CDTF">2013-03-31T23:15:50Z</dcterms:modified>
</cp:coreProperties>
</file>